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51" r:id="rId6"/>
    <p:sldId id="4456" r:id="rId7"/>
    <p:sldId id="4461" r:id="rId8"/>
    <p:sldId id="510" r:id="rId9"/>
    <p:sldId id="4458" r:id="rId10"/>
    <p:sldId id="4460" r:id="rId11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ton, Mark A." initials="NMA" lastIdx="7" clrIdx="0">
    <p:extLst>
      <p:ext uri="{19B8F6BF-5375-455C-9EA6-DF929625EA0E}">
        <p15:presenceInfo xmlns:p15="http://schemas.microsoft.com/office/powerpoint/2012/main" userId="Norton, Mark A." providerId="None"/>
      </p:ext>
    </p:extLst>
  </p:cmAuthor>
  <p:cmAuthor id="2" name="Collier, Jennifer" initials="CJ" lastIdx="1" clrIdx="1">
    <p:extLst>
      <p:ext uri="{19B8F6BF-5375-455C-9EA6-DF929625EA0E}">
        <p15:presenceInfo xmlns:p15="http://schemas.microsoft.com/office/powerpoint/2012/main" userId="S::JCollier@houstonmethodist.org::80396f5c-5c69-4dd9-9d96-137190ee83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FF00"/>
    <a:srgbClr val="FF0000"/>
    <a:srgbClr val="F5F5F5"/>
    <a:srgbClr val="0E3767"/>
    <a:srgbClr val="0E3664"/>
    <a:srgbClr val="0D3562"/>
    <a:srgbClr val="0D2753"/>
    <a:srgbClr val="0D3462"/>
    <a:srgbClr val="0E4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2" autoAdjust="0"/>
    <p:restoredTop sz="87654" autoAdjust="0"/>
  </p:normalViewPr>
  <p:slideViewPr>
    <p:cSldViewPr snapToGrid="0" snapToObjects="1">
      <p:cViewPr varScale="1">
        <p:scale>
          <a:sx n="96" d="100"/>
          <a:sy n="96" d="100"/>
        </p:scale>
        <p:origin x="22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570974-7804-4C18-AB5E-F39581EB95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8EF843-5B89-4E09-A2F9-7999C7E2A11D}">
      <dgm:prSet custT="1"/>
      <dgm:spPr/>
      <dgm:t>
        <a:bodyPr/>
        <a:lstStyle/>
        <a:p>
          <a:r>
            <a:rPr lang="en-US" sz="2000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sz="2000" dirty="0">
            <a:latin typeface="Franklin Gothic Book" panose="020B0503020102020204" pitchFamily="34" charset="0"/>
          </a:endParaRPr>
        </a:p>
      </dgm:t>
    </dgm:pt>
    <dgm:pt modelId="{BF05FD72-FAFD-47B2-9559-92B631BF0547}" type="parTrans" cxnId="{B095F89F-6CE3-45F8-A642-7E8A95B21F65}">
      <dgm:prSet/>
      <dgm:spPr/>
      <dgm:t>
        <a:bodyPr/>
        <a:lstStyle/>
        <a:p>
          <a:endParaRPr lang="en-US"/>
        </a:p>
      </dgm:t>
    </dgm:pt>
    <dgm:pt modelId="{7429B968-1994-4408-BD70-14AC3CE6342E}" type="sibTrans" cxnId="{B095F89F-6CE3-45F8-A642-7E8A95B21F65}">
      <dgm:prSet/>
      <dgm:spPr/>
      <dgm:t>
        <a:bodyPr/>
        <a:lstStyle/>
        <a:p>
          <a:endParaRPr lang="en-US"/>
        </a:p>
      </dgm:t>
    </dgm:pt>
    <dgm:pt modelId="{D5402408-CC52-4E7B-85F8-F3EBD7AA0B07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b="1" i="1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baseline="0" dirty="0">
              <a:latin typeface="Franklin Gothic Book" panose="020B0503020102020204" pitchFamily="34" charset="0"/>
            </a:rPr>
            <a:t>session for their role.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9200974-45A5-4ABC-A756-95BE323E07F1}" type="parTrans" cxnId="{FDB8FC68-0D87-45E4-B365-AF694FED09FC}">
      <dgm:prSet/>
      <dgm:spPr/>
      <dgm:t>
        <a:bodyPr/>
        <a:lstStyle/>
        <a:p>
          <a:endParaRPr lang="en-US"/>
        </a:p>
      </dgm:t>
    </dgm:pt>
    <dgm:pt modelId="{38A25811-5BDC-42C0-88D7-3E3CAEE1E9F3}" type="sibTrans" cxnId="{FDB8FC68-0D87-45E4-B365-AF694FED09FC}">
      <dgm:prSet/>
      <dgm:spPr/>
      <dgm:t>
        <a:bodyPr/>
        <a:lstStyle/>
        <a:p>
          <a:endParaRPr lang="en-US"/>
        </a:p>
      </dgm:t>
    </dgm:pt>
    <dgm:pt modelId="{E2AC050B-910E-45FA-9AEE-7118EA3131C0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Critical Care/ICU Departments – </a:t>
          </a:r>
          <a:r>
            <a:rPr lang="en-US" b="0" dirty="0">
              <a:latin typeface="Franklin Gothic Book" panose="020B0503020102020204" pitchFamily="34" charset="0"/>
            </a:rPr>
            <a:t>Course ID 1594004</a:t>
          </a:r>
          <a:endParaRPr lang="en-US" dirty="0">
            <a:latin typeface="Franklin Gothic Book" panose="020B0503020102020204" pitchFamily="34" charset="0"/>
          </a:endParaRPr>
        </a:p>
      </dgm:t>
    </dgm:pt>
    <dgm:pt modelId="{FF35827C-1320-4DD1-BA8F-372701B68BFB}" type="parTrans" cxnId="{741B1328-96D0-48CB-8457-43B085FE732C}">
      <dgm:prSet/>
      <dgm:spPr/>
      <dgm:t>
        <a:bodyPr/>
        <a:lstStyle/>
        <a:p>
          <a:endParaRPr lang="en-US"/>
        </a:p>
      </dgm:t>
    </dgm:pt>
    <dgm:pt modelId="{4FF8D7DB-33CB-4B72-B4E0-A9BE77E6180C}" type="sibTrans" cxnId="{741B1328-96D0-48CB-8457-43B085FE732C}">
      <dgm:prSet/>
      <dgm:spPr/>
      <dgm:t>
        <a:bodyPr/>
        <a:lstStyle/>
        <a:p>
          <a:endParaRPr lang="en-US"/>
        </a:p>
      </dgm:t>
    </dgm:pt>
    <dgm:pt modelId="{619CADCF-F0F6-4ACC-BB4C-3B15DB488E52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Classes are in the </a:t>
          </a:r>
          <a:r>
            <a:rPr lang="en-US" b="1" baseline="0" dirty="0">
              <a:latin typeface="Franklin Gothic Book" panose="020B0503020102020204" pitchFamily="34" charset="0"/>
            </a:rPr>
            <a:t>Maple Computer Room </a:t>
          </a:r>
          <a:r>
            <a:rPr lang="en-US" b="0" baseline="0" dirty="0">
              <a:latin typeface="Franklin Gothic Book" panose="020B0503020102020204" pitchFamily="34" charset="0"/>
            </a:rPr>
            <a:t>at HMW</a:t>
          </a:r>
          <a:r>
            <a:rPr lang="en-US" b="1" baseline="0" dirty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8972233-A479-4B42-875E-E9670DFF9782}" type="parTrans" cxnId="{1AD6FF3B-6452-476C-9DB3-4FBFC8DAFD0D}">
      <dgm:prSet/>
      <dgm:spPr/>
      <dgm:t>
        <a:bodyPr/>
        <a:lstStyle/>
        <a:p>
          <a:endParaRPr lang="en-US"/>
        </a:p>
      </dgm:t>
    </dgm:pt>
    <dgm:pt modelId="{25E3A77B-DBC1-4D6C-B978-16ACC3CEAD71}" type="sibTrans" cxnId="{1AD6FF3B-6452-476C-9DB3-4FBFC8DAFD0D}">
      <dgm:prSet/>
      <dgm:spPr/>
      <dgm:t>
        <a:bodyPr/>
        <a:lstStyle/>
        <a:p>
          <a:endParaRPr lang="en-US"/>
        </a:p>
      </dgm:t>
    </dgm:pt>
    <dgm:pt modelId="{D9CDB27C-7B4C-4AB2-8D20-36DAF4DA937C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Each course is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approx. </a:t>
          </a:r>
          <a:r>
            <a:rPr lang="en-US" b="1" i="1" baseline="0" dirty="0">
              <a:solidFill>
                <a:schemeClr val="bg1"/>
              </a:solidFill>
              <a:latin typeface="Franklin Gothic Book" panose="020B0503020102020204" pitchFamily="34" charset="0"/>
            </a:rPr>
            <a:t>two hours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long.</a:t>
          </a:r>
          <a:endParaRPr lang="en-US" dirty="0">
            <a:solidFill>
              <a:schemeClr val="bg1"/>
            </a:solidFill>
            <a:latin typeface="Franklin Gothic Book" panose="020B0503020102020204" pitchFamily="34" charset="0"/>
          </a:endParaRPr>
        </a:p>
      </dgm:t>
    </dgm:pt>
    <dgm:pt modelId="{506CE00E-02E4-4E99-9D6C-54E4DC89FB46}" type="parTrans" cxnId="{B24EE630-5F54-41F5-B202-D90B273D9DC0}">
      <dgm:prSet/>
      <dgm:spPr/>
      <dgm:t>
        <a:bodyPr/>
        <a:lstStyle/>
        <a:p>
          <a:endParaRPr lang="en-US"/>
        </a:p>
      </dgm:t>
    </dgm:pt>
    <dgm:pt modelId="{2D27D438-E68A-4045-BC89-8B2B3F573A99}" type="sibTrans" cxnId="{B24EE630-5F54-41F5-B202-D90B273D9DC0}">
      <dgm:prSet/>
      <dgm:spPr/>
      <dgm:t>
        <a:bodyPr/>
        <a:lstStyle/>
        <a:p>
          <a:endParaRPr lang="en-US"/>
        </a:p>
      </dgm:t>
    </dgm:pt>
    <dgm:pt modelId="{C7626F42-DA93-4D87-82F6-5874B888115F}">
      <dgm:prSet/>
      <dgm:spPr/>
      <dgm:t>
        <a:bodyPr/>
        <a:lstStyle/>
        <a:p>
          <a:r>
            <a:rPr lang="en-US" baseline="0" dirty="0">
              <a:latin typeface="Franklin Gothic Book" panose="020B0503020102020204" pitchFamily="34" charset="0"/>
            </a:rPr>
            <a:t>Deadline for training completion 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is </a:t>
          </a:r>
          <a:r>
            <a:rPr lang="en-US" b="1" i="1" baseline="0" dirty="0">
              <a:solidFill>
                <a:schemeClr val="bg1"/>
              </a:solidFill>
              <a:latin typeface="Franklin Gothic Book" panose="020B0503020102020204" pitchFamily="34" charset="0"/>
            </a:rPr>
            <a:t>Friday, Oct. 28</a:t>
          </a:r>
          <a:r>
            <a:rPr lang="en-US" baseline="0" dirty="0">
              <a:solidFill>
                <a:schemeClr val="bg1"/>
              </a:solidFill>
              <a:latin typeface="Franklin Gothic Book" panose="020B0503020102020204" pitchFamily="34" charset="0"/>
            </a:rPr>
            <a:t>.</a:t>
          </a:r>
          <a:endParaRPr lang="en-US" dirty="0">
            <a:solidFill>
              <a:schemeClr val="bg1"/>
            </a:solidFill>
            <a:latin typeface="Franklin Gothic Book" panose="020B0503020102020204" pitchFamily="34" charset="0"/>
          </a:endParaRPr>
        </a:p>
      </dgm:t>
    </dgm:pt>
    <dgm:pt modelId="{398C0FA3-F9FB-4838-8AF9-638778C37EBA}" type="parTrans" cxnId="{AA241EB7-8E28-49BB-B84A-6CCD7B0192AF}">
      <dgm:prSet/>
      <dgm:spPr/>
      <dgm:t>
        <a:bodyPr/>
        <a:lstStyle/>
        <a:p>
          <a:endParaRPr lang="en-US"/>
        </a:p>
      </dgm:t>
    </dgm:pt>
    <dgm:pt modelId="{0EBEDD7E-B928-4A74-88B8-CA25A37B9A84}" type="sibTrans" cxnId="{AA241EB7-8E28-49BB-B84A-6CCD7B0192AF}">
      <dgm:prSet/>
      <dgm:spPr/>
      <dgm:t>
        <a:bodyPr/>
        <a:lstStyle/>
        <a:p>
          <a:endParaRPr lang="en-US"/>
        </a:p>
      </dgm:t>
    </dgm:pt>
    <dgm:pt modelId="{316FE71D-6079-433E-9FDD-8E3651AF7C89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Infusion Therapy – </a:t>
          </a:r>
          <a:r>
            <a:rPr lang="en-US" b="0" dirty="0">
              <a:latin typeface="Franklin Gothic Book" panose="020B0503020102020204" pitchFamily="34" charset="0"/>
            </a:rPr>
            <a:t>Course ID 1589057</a:t>
          </a:r>
        </a:p>
      </dgm:t>
    </dgm:pt>
    <dgm:pt modelId="{38E99515-AB10-46FC-A2B0-7C66103420B8}" type="parTrans" cxnId="{B92C3C06-DC06-46CD-8D56-2A164551FA8C}">
      <dgm:prSet/>
      <dgm:spPr/>
      <dgm:t>
        <a:bodyPr/>
        <a:lstStyle/>
        <a:p>
          <a:endParaRPr lang="en-US"/>
        </a:p>
      </dgm:t>
    </dgm:pt>
    <dgm:pt modelId="{30A8AC12-1AC6-4436-A8CB-786777A18304}" type="sibTrans" cxnId="{B92C3C06-DC06-46CD-8D56-2A164551FA8C}">
      <dgm:prSet/>
      <dgm:spPr/>
      <dgm:t>
        <a:bodyPr/>
        <a:lstStyle/>
        <a:p>
          <a:endParaRPr lang="en-US"/>
        </a:p>
      </dgm:t>
    </dgm:pt>
    <dgm:pt modelId="{99AE49E0-6EB4-48C5-9C5A-F39B2D88F99D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OB Departments – </a:t>
          </a:r>
          <a:r>
            <a:rPr lang="en-US" b="0" dirty="0">
              <a:latin typeface="Franklin Gothic Book" panose="020B0503020102020204" pitchFamily="34" charset="0"/>
            </a:rPr>
            <a:t>Course ID 1594003</a:t>
          </a:r>
        </a:p>
      </dgm:t>
    </dgm:pt>
    <dgm:pt modelId="{94BEE868-82BB-4688-9B63-CE81532676AF}" type="parTrans" cxnId="{E7329371-5EF0-462C-839B-1E86F55F6885}">
      <dgm:prSet/>
      <dgm:spPr/>
      <dgm:t>
        <a:bodyPr/>
        <a:lstStyle/>
        <a:p>
          <a:endParaRPr lang="en-US"/>
        </a:p>
      </dgm:t>
    </dgm:pt>
    <dgm:pt modelId="{04E6B64B-1FA2-4F55-B7B1-F69B8A2425D5}" type="sibTrans" cxnId="{E7329371-5EF0-462C-839B-1E86F55F6885}">
      <dgm:prSet/>
      <dgm:spPr/>
      <dgm:t>
        <a:bodyPr/>
        <a:lstStyle/>
        <a:p>
          <a:endParaRPr lang="en-US"/>
        </a:p>
      </dgm:t>
    </dgm:pt>
    <dgm:pt modelId="{DE398D65-F071-4A79-BF8B-9BADB891C0A5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All Other Depts – </a:t>
          </a:r>
          <a:r>
            <a:rPr lang="en-US" b="0" dirty="0">
              <a:latin typeface="Franklin Gothic Book" panose="020B0503020102020204" pitchFamily="34" charset="0"/>
            </a:rPr>
            <a:t>Course ID 1589055</a:t>
          </a:r>
        </a:p>
      </dgm:t>
    </dgm:pt>
    <dgm:pt modelId="{6FB253BB-DFC8-4B92-B373-E376C7383FD5}" type="parTrans" cxnId="{C849D369-55B6-4D47-BF2A-CAF14A24B9FF}">
      <dgm:prSet/>
      <dgm:spPr/>
      <dgm:t>
        <a:bodyPr/>
        <a:lstStyle/>
        <a:p>
          <a:endParaRPr lang="en-US"/>
        </a:p>
      </dgm:t>
    </dgm:pt>
    <dgm:pt modelId="{8267B7A5-6DC3-4D5F-94CC-56C7334C711E}" type="sibTrans" cxnId="{C849D369-55B6-4D47-BF2A-CAF14A24B9FF}">
      <dgm:prSet/>
      <dgm:spPr/>
      <dgm:t>
        <a:bodyPr/>
        <a:lstStyle/>
        <a:p>
          <a:endParaRPr lang="en-US"/>
        </a:p>
      </dgm:t>
    </dgm:pt>
    <dgm:pt modelId="{1BA63F2E-EAFA-4153-91A5-3640AF210C2D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Emergency Department – </a:t>
          </a:r>
          <a:r>
            <a:rPr lang="en-US" b="0" dirty="0">
              <a:latin typeface="Franklin Gothic Book" panose="020B0503020102020204" pitchFamily="34" charset="0"/>
            </a:rPr>
            <a:t>Course ID 1589056</a:t>
          </a:r>
        </a:p>
      </dgm:t>
    </dgm:pt>
    <dgm:pt modelId="{42E29BCC-5D13-4839-A34E-80DB02FF7A97}" type="parTrans" cxnId="{36BF841A-AC7D-4D93-B4A3-E740A45137C6}">
      <dgm:prSet/>
      <dgm:spPr/>
      <dgm:t>
        <a:bodyPr/>
        <a:lstStyle/>
        <a:p>
          <a:endParaRPr lang="en-US"/>
        </a:p>
      </dgm:t>
    </dgm:pt>
    <dgm:pt modelId="{8D9D7A3B-0D33-4D1E-B4DF-3684D4A616F6}" type="sibTrans" cxnId="{36BF841A-AC7D-4D93-B4A3-E740A45137C6}">
      <dgm:prSet/>
      <dgm:spPr/>
      <dgm:t>
        <a:bodyPr/>
        <a:lstStyle/>
        <a:p>
          <a:endParaRPr lang="en-US"/>
        </a:p>
      </dgm:t>
    </dgm:pt>
    <dgm:pt modelId="{695AEC65-34DA-48A1-9B73-1654C5AB741E}">
      <dgm:prSet/>
      <dgm:spPr/>
      <dgm:t>
        <a:bodyPr/>
        <a:lstStyle/>
        <a:p>
          <a:r>
            <a:rPr lang="en-US" b="1" dirty="0">
              <a:latin typeface="Franklin Gothic Book" panose="020B0503020102020204" pitchFamily="34" charset="0"/>
            </a:rPr>
            <a:t>Super User – </a:t>
          </a:r>
          <a:r>
            <a:rPr lang="en-US" b="0" dirty="0">
              <a:latin typeface="Franklin Gothic Book" panose="020B0503020102020204" pitchFamily="34" charset="0"/>
            </a:rPr>
            <a:t>Course ID 1589062</a:t>
          </a:r>
          <a:endParaRPr lang="en-US" b="1" dirty="0">
            <a:latin typeface="Franklin Gothic Book" panose="020B0503020102020204" pitchFamily="34" charset="0"/>
          </a:endParaRPr>
        </a:p>
      </dgm:t>
    </dgm:pt>
    <dgm:pt modelId="{4A56820E-0408-4DE4-AF88-32DFFD32945E}" type="parTrans" cxnId="{E7FC6CEC-3B1C-47DC-96CC-B98E3B65E625}">
      <dgm:prSet/>
      <dgm:spPr/>
      <dgm:t>
        <a:bodyPr/>
        <a:lstStyle/>
        <a:p>
          <a:endParaRPr lang="en-US"/>
        </a:p>
      </dgm:t>
    </dgm:pt>
    <dgm:pt modelId="{C386F25E-038F-4EAE-A982-8B795976165C}" type="sibTrans" cxnId="{E7FC6CEC-3B1C-47DC-96CC-B98E3B65E625}">
      <dgm:prSet/>
      <dgm:spPr/>
      <dgm:t>
        <a:bodyPr/>
        <a:lstStyle/>
        <a:p>
          <a:endParaRPr lang="en-US"/>
        </a:p>
      </dgm:t>
    </dgm:pt>
    <dgm:pt modelId="{2336D728-90F5-4411-A5A5-F177BFB86982}" type="pres">
      <dgm:prSet presAssocID="{55570974-7804-4C18-AB5E-F39581EB95B9}" presName="linear" presStyleCnt="0">
        <dgm:presLayoutVars>
          <dgm:animLvl val="lvl"/>
          <dgm:resizeHandles val="exact"/>
        </dgm:presLayoutVars>
      </dgm:prSet>
      <dgm:spPr/>
    </dgm:pt>
    <dgm:pt modelId="{0D85DB39-E91F-4589-9A2F-5911E0142A2F}" type="pres">
      <dgm:prSet presAssocID="{488EF843-5B89-4E09-A2F9-7999C7E2A11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8BC7AD8-A031-460B-BB20-ADDEFAEF78FA}" type="pres">
      <dgm:prSet presAssocID="{7429B968-1994-4408-BD70-14AC3CE6342E}" presName="spacer" presStyleCnt="0"/>
      <dgm:spPr/>
    </dgm:pt>
    <dgm:pt modelId="{AD6767B2-D2D3-4F34-AECC-A105AB9672F6}" type="pres">
      <dgm:prSet presAssocID="{D5402408-CC52-4E7B-85F8-F3EBD7AA0B0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FCA93D-D32E-4EC9-9D89-8679D3B61B39}" type="pres">
      <dgm:prSet presAssocID="{D5402408-CC52-4E7B-85F8-F3EBD7AA0B07}" presName="childText" presStyleLbl="revTx" presStyleIdx="0" presStyleCnt="1">
        <dgm:presLayoutVars>
          <dgm:bulletEnabled val="1"/>
        </dgm:presLayoutVars>
      </dgm:prSet>
      <dgm:spPr/>
    </dgm:pt>
    <dgm:pt modelId="{C5627938-F35F-49AF-8749-010C31F4A9D7}" type="pres">
      <dgm:prSet presAssocID="{619CADCF-F0F6-4ACC-BB4C-3B15DB488E5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5DD409A-2866-491D-B3ED-C401905B2161}" type="pres">
      <dgm:prSet presAssocID="{25E3A77B-DBC1-4D6C-B978-16ACC3CEAD71}" presName="spacer" presStyleCnt="0"/>
      <dgm:spPr/>
    </dgm:pt>
    <dgm:pt modelId="{6FDEA39A-37A5-4322-9ACD-D5A1155C4B10}" type="pres">
      <dgm:prSet presAssocID="{D9CDB27C-7B4C-4AB2-8D20-36DAF4DA937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D934370-D8FB-44EE-A59E-2A6FCD8A7334}" type="pres">
      <dgm:prSet presAssocID="{2D27D438-E68A-4045-BC89-8B2B3F573A99}" presName="spacer" presStyleCnt="0"/>
      <dgm:spPr/>
    </dgm:pt>
    <dgm:pt modelId="{3CC77073-8AF9-46F5-BDCC-8519AFCFC03F}" type="pres">
      <dgm:prSet presAssocID="{C7626F42-DA93-4D87-82F6-5874B88811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0FC1A02-632B-4205-96DF-FB34A2E30F8B}" type="presOf" srcId="{D5402408-CC52-4E7B-85F8-F3EBD7AA0B07}" destId="{AD6767B2-D2D3-4F34-AECC-A105AB9672F6}" srcOrd="0" destOrd="0" presId="urn:microsoft.com/office/officeart/2005/8/layout/vList2"/>
    <dgm:cxn modelId="{B92C3C06-DC06-46CD-8D56-2A164551FA8C}" srcId="{D5402408-CC52-4E7B-85F8-F3EBD7AA0B07}" destId="{316FE71D-6079-433E-9FDD-8E3651AF7C89}" srcOrd="2" destOrd="0" parTransId="{38E99515-AB10-46FC-A2B0-7C66103420B8}" sibTransId="{30A8AC12-1AC6-4436-A8CB-786777A18304}"/>
    <dgm:cxn modelId="{2E74471A-A8EC-4731-89A9-D5F319632F2A}" type="presOf" srcId="{D9CDB27C-7B4C-4AB2-8D20-36DAF4DA937C}" destId="{6FDEA39A-37A5-4322-9ACD-D5A1155C4B10}" srcOrd="0" destOrd="0" presId="urn:microsoft.com/office/officeart/2005/8/layout/vList2"/>
    <dgm:cxn modelId="{36BF841A-AC7D-4D93-B4A3-E740A45137C6}" srcId="{D5402408-CC52-4E7B-85F8-F3EBD7AA0B07}" destId="{1BA63F2E-EAFA-4153-91A5-3640AF210C2D}" srcOrd="1" destOrd="0" parTransId="{42E29BCC-5D13-4839-A34E-80DB02FF7A97}" sibTransId="{8D9D7A3B-0D33-4D1E-B4DF-3684D4A616F6}"/>
    <dgm:cxn modelId="{7381D31D-4A00-4B0D-91E0-CA2CEEE61D02}" type="presOf" srcId="{E2AC050B-910E-45FA-9AEE-7118EA3131C0}" destId="{6BFCA93D-D32E-4EC9-9D89-8679D3B61B39}" srcOrd="0" destOrd="0" presId="urn:microsoft.com/office/officeart/2005/8/layout/vList2"/>
    <dgm:cxn modelId="{741B1328-96D0-48CB-8457-43B085FE732C}" srcId="{D5402408-CC52-4E7B-85F8-F3EBD7AA0B07}" destId="{E2AC050B-910E-45FA-9AEE-7118EA3131C0}" srcOrd="0" destOrd="0" parTransId="{FF35827C-1320-4DD1-BA8F-372701B68BFB}" sibTransId="{4FF8D7DB-33CB-4B72-B4E0-A9BE77E6180C}"/>
    <dgm:cxn modelId="{6C59C52C-F891-4000-A9D3-F2F957D2BAD1}" type="presOf" srcId="{DE398D65-F071-4A79-BF8B-9BADB891C0A5}" destId="{6BFCA93D-D32E-4EC9-9D89-8679D3B61B39}" srcOrd="0" destOrd="4" presId="urn:microsoft.com/office/officeart/2005/8/layout/vList2"/>
    <dgm:cxn modelId="{B24EE630-5F54-41F5-B202-D90B273D9DC0}" srcId="{55570974-7804-4C18-AB5E-F39581EB95B9}" destId="{D9CDB27C-7B4C-4AB2-8D20-36DAF4DA937C}" srcOrd="3" destOrd="0" parTransId="{506CE00E-02E4-4E99-9D6C-54E4DC89FB46}" sibTransId="{2D27D438-E68A-4045-BC89-8B2B3F573A99}"/>
    <dgm:cxn modelId="{1AD6FF3B-6452-476C-9DB3-4FBFC8DAFD0D}" srcId="{55570974-7804-4C18-AB5E-F39581EB95B9}" destId="{619CADCF-F0F6-4ACC-BB4C-3B15DB488E52}" srcOrd="2" destOrd="0" parTransId="{78972233-A479-4B42-875E-E9670DFF9782}" sibTransId="{25E3A77B-DBC1-4D6C-B978-16ACC3CEAD71}"/>
    <dgm:cxn modelId="{FDB8FC68-0D87-45E4-B365-AF694FED09FC}" srcId="{55570974-7804-4C18-AB5E-F39581EB95B9}" destId="{D5402408-CC52-4E7B-85F8-F3EBD7AA0B07}" srcOrd="1" destOrd="0" parTransId="{79200974-45A5-4ABC-A756-95BE323E07F1}" sibTransId="{38A25811-5BDC-42C0-88D7-3E3CAEE1E9F3}"/>
    <dgm:cxn modelId="{C849D369-55B6-4D47-BF2A-CAF14A24B9FF}" srcId="{D5402408-CC52-4E7B-85F8-F3EBD7AA0B07}" destId="{DE398D65-F071-4A79-BF8B-9BADB891C0A5}" srcOrd="4" destOrd="0" parTransId="{6FB253BB-DFC8-4B92-B373-E376C7383FD5}" sibTransId="{8267B7A5-6DC3-4D5F-94CC-56C7334C711E}"/>
    <dgm:cxn modelId="{E7329371-5EF0-462C-839B-1E86F55F6885}" srcId="{D5402408-CC52-4E7B-85F8-F3EBD7AA0B07}" destId="{99AE49E0-6EB4-48C5-9C5A-F39B2D88F99D}" srcOrd="3" destOrd="0" parTransId="{94BEE868-82BB-4688-9B63-CE81532676AF}" sibTransId="{04E6B64B-1FA2-4F55-B7B1-F69B8A2425D5}"/>
    <dgm:cxn modelId="{B8B62176-EB9B-400E-864F-46D20562C98D}" type="presOf" srcId="{695AEC65-34DA-48A1-9B73-1654C5AB741E}" destId="{6BFCA93D-D32E-4EC9-9D89-8679D3B61B39}" srcOrd="0" destOrd="5" presId="urn:microsoft.com/office/officeart/2005/8/layout/vList2"/>
    <dgm:cxn modelId="{CF1B0E5A-B38B-49A8-B239-DEDF86766B37}" type="presOf" srcId="{488EF843-5B89-4E09-A2F9-7999C7E2A11D}" destId="{0D85DB39-E91F-4589-9A2F-5911E0142A2F}" srcOrd="0" destOrd="0" presId="urn:microsoft.com/office/officeart/2005/8/layout/vList2"/>
    <dgm:cxn modelId="{B095F89F-6CE3-45F8-A642-7E8A95B21F65}" srcId="{55570974-7804-4C18-AB5E-F39581EB95B9}" destId="{488EF843-5B89-4E09-A2F9-7999C7E2A11D}" srcOrd="0" destOrd="0" parTransId="{BF05FD72-FAFD-47B2-9559-92B631BF0547}" sibTransId="{7429B968-1994-4408-BD70-14AC3CE6342E}"/>
    <dgm:cxn modelId="{4A3599B4-E2FE-4548-BD4C-C4C04AF41C1E}" type="presOf" srcId="{619CADCF-F0F6-4ACC-BB4C-3B15DB488E52}" destId="{C5627938-F35F-49AF-8749-010C31F4A9D7}" srcOrd="0" destOrd="0" presId="urn:microsoft.com/office/officeart/2005/8/layout/vList2"/>
    <dgm:cxn modelId="{AA241EB7-8E28-49BB-B84A-6CCD7B0192AF}" srcId="{55570974-7804-4C18-AB5E-F39581EB95B9}" destId="{C7626F42-DA93-4D87-82F6-5874B888115F}" srcOrd="4" destOrd="0" parTransId="{398C0FA3-F9FB-4838-8AF9-638778C37EBA}" sibTransId="{0EBEDD7E-B928-4A74-88B8-CA25A37B9A84}"/>
    <dgm:cxn modelId="{48B6ABBF-B64A-417F-8293-7C897247A583}" type="presOf" srcId="{1BA63F2E-EAFA-4153-91A5-3640AF210C2D}" destId="{6BFCA93D-D32E-4EC9-9D89-8679D3B61B39}" srcOrd="0" destOrd="1" presId="urn:microsoft.com/office/officeart/2005/8/layout/vList2"/>
    <dgm:cxn modelId="{76D8FFCE-B058-486C-BFD2-A01D9A927B2F}" type="presOf" srcId="{316FE71D-6079-433E-9FDD-8E3651AF7C89}" destId="{6BFCA93D-D32E-4EC9-9D89-8679D3B61B39}" srcOrd="0" destOrd="2" presId="urn:microsoft.com/office/officeart/2005/8/layout/vList2"/>
    <dgm:cxn modelId="{284CB9DE-0FD4-48B3-83CC-A1696B7696B9}" type="presOf" srcId="{99AE49E0-6EB4-48C5-9C5A-F39B2D88F99D}" destId="{6BFCA93D-D32E-4EC9-9D89-8679D3B61B39}" srcOrd="0" destOrd="3" presId="urn:microsoft.com/office/officeart/2005/8/layout/vList2"/>
    <dgm:cxn modelId="{5D6F77EA-757F-4C57-B88B-29C433EADB59}" type="presOf" srcId="{C7626F42-DA93-4D87-82F6-5874B888115F}" destId="{3CC77073-8AF9-46F5-BDCC-8519AFCFC03F}" srcOrd="0" destOrd="0" presId="urn:microsoft.com/office/officeart/2005/8/layout/vList2"/>
    <dgm:cxn modelId="{E7FC6CEC-3B1C-47DC-96CC-B98E3B65E625}" srcId="{D5402408-CC52-4E7B-85F8-F3EBD7AA0B07}" destId="{695AEC65-34DA-48A1-9B73-1654C5AB741E}" srcOrd="5" destOrd="0" parTransId="{4A56820E-0408-4DE4-AF88-32DFFD32945E}" sibTransId="{C386F25E-038F-4EAE-A982-8B795976165C}"/>
    <dgm:cxn modelId="{B8CF5BFF-2479-42C7-BECC-25C3C05377DA}" type="presOf" srcId="{55570974-7804-4C18-AB5E-F39581EB95B9}" destId="{2336D728-90F5-4411-A5A5-F177BFB86982}" srcOrd="0" destOrd="0" presId="urn:microsoft.com/office/officeart/2005/8/layout/vList2"/>
    <dgm:cxn modelId="{E6E96E54-0338-4C05-B9AA-3922F471A803}" type="presParOf" srcId="{2336D728-90F5-4411-A5A5-F177BFB86982}" destId="{0D85DB39-E91F-4589-9A2F-5911E0142A2F}" srcOrd="0" destOrd="0" presId="urn:microsoft.com/office/officeart/2005/8/layout/vList2"/>
    <dgm:cxn modelId="{6747C08E-4C7D-45BF-997F-8F2F08DE0880}" type="presParOf" srcId="{2336D728-90F5-4411-A5A5-F177BFB86982}" destId="{A8BC7AD8-A031-460B-BB20-ADDEFAEF78FA}" srcOrd="1" destOrd="0" presId="urn:microsoft.com/office/officeart/2005/8/layout/vList2"/>
    <dgm:cxn modelId="{B5EF954F-D5E4-4E9C-A4F3-ACB81BCABB6D}" type="presParOf" srcId="{2336D728-90F5-4411-A5A5-F177BFB86982}" destId="{AD6767B2-D2D3-4F34-AECC-A105AB9672F6}" srcOrd="2" destOrd="0" presId="urn:microsoft.com/office/officeart/2005/8/layout/vList2"/>
    <dgm:cxn modelId="{0FB444B6-14C8-45F9-9BA0-AA134068DF30}" type="presParOf" srcId="{2336D728-90F5-4411-A5A5-F177BFB86982}" destId="{6BFCA93D-D32E-4EC9-9D89-8679D3B61B39}" srcOrd="3" destOrd="0" presId="urn:microsoft.com/office/officeart/2005/8/layout/vList2"/>
    <dgm:cxn modelId="{227E48C8-234D-43C9-86A3-71E1C4281E70}" type="presParOf" srcId="{2336D728-90F5-4411-A5A5-F177BFB86982}" destId="{C5627938-F35F-49AF-8749-010C31F4A9D7}" srcOrd="4" destOrd="0" presId="urn:microsoft.com/office/officeart/2005/8/layout/vList2"/>
    <dgm:cxn modelId="{ECE3B6E7-136D-41D1-9663-5DB241DA498F}" type="presParOf" srcId="{2336D728-90F5-4411-A5A5-F177BFB86982}" destId="{95DD409A-2866-491D-B3ED-C401905B2161}" srcOrd="5" destOrd="0" presId="urn:microsoft.com/office/officeart/2005/8/layout/vList2"/>
    <dgm:cxn modelId="{7B8EA0FE-63A0-4F59-A07B-879CAA2AFDC0}" type="presParOf" srcId="{2336D728-90F5-4411-A5A5-F177BFB86982}" destId="{6FDEA39A-37A5-4322-9ACD-D5A1155C4B10}" srcOrd="6" destOrd="0" presId="urn:microsoft.com/office/officeart/2005/8/layout/vList2"/>
    <dgm:cxn modelId="{64A2D596-389B-40C7-A244-49027BE487A7}" type="presParOf" srcId="{2336D728-90F5-4411-A5A5-F177BFB86982}" destId="{4D934370-D8FB-44EE-A59E-2A6FCD8A7334}" srcOrd="7" destOrd="0" presId="urn:microsoft.com/office/officeart/2005/8/layout/vList2"/>
    <dgm:cxn modelId="{E241D3E7-716A-4ACD-B9A8-D4340827442E}" type="presParOf" srcId="{2336D728-90F5-4411-A5A5-F177BFB86982}" destId="{3CC77073-8AF9-46F5-BDCC-8519AFCFC03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5DB39-E91F-4589-9A2F-5911E0142A2F}">
      <dsp:nvSpPr>
        <dsp:cNvPr id="0" name=""/>
        <dsp:cNvSpPr/>
      </dsp:nvSpPr>
      <dsp:spPr>
        <a:xfrm>
          <a:off x="0" y="134825"/>
          <a:ext cx="6973683" cy="714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>
              <a:latin typeface="Franklin Gothic Book" panose="020B0503020102020204" pitchFamily="34" charset="0"/>
            </a:rPr>
            <a:t>Classroom-based training is assigned in LMS.</a:t>
          </a:r>
          <a:endParaRPr lang="en-US" sz="2000" kern="1200" dirty="0">
            <a:latin typeface="Franklin Gothic Book" panose="020B0503020102020204" pitchFamily="34" charset="0"/>
          </a:endParaRPr>
        </a:p>
      </dsp:txBody>
      <dsp:txXfrm>
        <a:off x="34895" y="169720"/>
        <a:ext cx="6903893" cy="645043"/>
      </dsp:txXfrm>
    </dsp:sp>
    <dsp:sp modelId="{AD6767B2-D2D3-4F34-AECC-A105AB9672F6}">
      <dsp:nvSpPr>
        <dsp:cNvPr id="0" name=""/>
        <dsp:cNvSpPr/>
      </dsp:nvSpPr>
      <dsp:spPr>
        <a:xfrm>
          <a:off x="0" y="904378"/>
          <a:ext cx="6973683" cy="714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latin typeface="Franklin Gothic Book" panose="020B0503020102020204" pitchFamily="34" charset="0"/>
            </a:rPr>
            <a:t>Impacted nurses need to register in LMS for the applicable </a:t>
          </a:r>
          <a:r>
            <a:rPr lang="en-US" sz="1900" b="1" i="1" kern="1200" baseline="0" dirty="0">
              <a:latin typeface="Franklin Gothic Book" panose="020B0503020102020204" pitchFamily="34" charset="0"/>
            </a:rPr>
            <a:t>Epic IV Pump Integration Training </a:t>
          </a:r>
          <a:r>
            <a:rPr lang="en-US" sz="1900" kern="1200" baseline="0" dirty="0">
              <a:latin typeface="Franklin Gothic Book" panose="020B0503020102020204" pitchFamily="34" charset="0"/>
            </a:rPr>
            <a:t>session for their role.</a:t>
          </a:r>
          <a:endParaRPr lang="en-US" sz="1900" kern="1200" dirty="0">
            <a:latin typeface="Franklin Gothic Book" panose="020B0503020102020204" pitchFamily="34" charset="0"/>
          </a:endParaRPr>
        </a:p>
      </dsp:txBody>
      <dsp:txXfrm>
        <a:off x="34895" y="939273"/>
        <a:ext cx="6903893" cy="645043"/>
      </dsp:txXfrm>
    </dsp:sp>
    <dsp:sp modelId="{6BFCA93D-D32E-4EC9-9D89-8679D3B61B39}">
      <dsp:nvSpPr>
        <dsp:cNvPr id="0" name=""/>
        <dsp:cNvSpPr/>
      </dsp:nvSpPr>
      <dsp:spPr>
        <a:xfrm>
          <a:off x="0" y="1619212"/>
          <a:ext cx="6973683" cy="1455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414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Critical Care/ICU Departments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1594004</a:t>
          </a:r>
          <a:endParaRPr lang="en-US" sz="1500" kern="1200" dirty="0">
            <a:latin typeface="Franklin Gothic Book" panose="020B05030201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Emergency Department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1589056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Infusion Therapy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1589057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OB Departments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1594003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All Other Depts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1589055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b="1" kern="1200" dirty="0">
              <a:latin typeface="Franklin Gothic Book" panose="020B0503020102020204" pitchFamily="34" charset="0"/>
            </a:rPr>
            <a:t>Super User – </a:t>
          </a:r>
          <a:r>
            <a:rPr lang="en-US" sz="1500" b="0" kern="1200" dirty="0">
              <a:latin typeface="Franklin Gothic Book" panose="020B0503020102020204" pitchFamily="34" charset="0"/>
            </a:rPr>
            <a:t>Course ID 1589062</a:t>
          </a:r>
          <a:endParaRPr lang="en-US" sz="1500" b="1" kern="1200" dirty="0">
            <a:latin typeface="Franklin Gothic Book" panose="020B0503020102020204" pitchFamily="34" charset="0"/>
          </a:endParaRPr>
        </a:p>
      </dsp:txBody>
      <dsp:txXfrm>
        <a:off x="0" y="1619212"/>
        <a:ext cx="6973683" cy="1455210"/>
      </dsp:txXfrm>
    </dsp:sp>
    <dsp:sp modelId="{C5627938-F35F-49AF-8749-010C31F4A9D7}">
      <dsp:nvSpPr>
        <dsp:cNvPr id="0" name=""/>
        <dsp:cNvSpPr/>
      </dsp:nvSpPr>
      <dsp:spPr>
        <a:xfrm>
          <a:off x="0" y="3074422"/>
          <a:ext cx="6973683" cy="714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latin typeface="Franklin Gothic Book" panose="020B0503020102020204" pitchFamily="34" charset="0"/>
            </a:rPr>
            <a:t>Classes are in the </a:t>
          </a:r>
          <a:r>
            <a:rPr lang="en-US" sz="1900" b="1" kern="1200" baseline="0" dirty="0">
              <a:latin typeface="Franklin Gothic Book" panose="020B0503020102020204" pitchFamily="34" charset="0"/>
            </a:rPr>
            <a:t>Maple Computer Room </a:t>
          </a:r>
          <a:r>
            <a:rPr lang="en-US" sz="1900" b="0" kern="1200" baseline="0" dirty="0">
              <a:latin typeface="Franklin Gothic Book" panose="020B0503020102020204" pitchFamily="34" charset="0"/>
            </a:rPr>
            <a:t>at HMW</a:t>
          </a:r>
          <a:r>
            <a:rPr lang="en-US" sz="1900" b="1" kern="1200" baseline="0" dirty="0">
              <a:latin typeface="Franklin Gothic Book" panose="020B0503020102020204" pitchFamily="34" charset="0"/>
            </a:rPr>
            <a:t>.</a:t>
          </a:r>
          <a:endParaRPr lang="en-US" sz="1900" kern="1200" dirty="0">
            <a:latin typeface="Franklin Gothic Book" panose="020B0503020102020204" pitchFamily="34" charset="0"/>
          </a:endParaRPr>
        </a:p>
      </dsp:txBody>
      <dsp:txXfrm>
        <a:off x="34895" y="3109317"/>
        <a:ext cx="6903893" cy="645043"/>
      </dsp:txXfrm>
    </dsp:sp>
    <dsp:sp modelId="{6FDEA39A-37A5-4322-9ACD-D5A1155C4B10}">
      <dsp:nvSpPr>
        <dsp:cNvPr id="0" name=""/>
        <dsp:cNvSpPr/>
      </dsp:nvSpPr>
      <dsp:spPr>
        <a:xfrm>
          <a:off x="0" y="3843975"/>
          <a:ext cx="6973683" cy="714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latin typeface="Franklin Gothic Book" panose="020B0503020102020204" pitchFamily="34" charset="0"/>
            </a:rPr>
            <a:t>Each course is </a:t>
          </a:r>
          <a:r>
            <a:rPr lang="en-US" sz="19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approx. </a:t>
          </a:r>
          <a:r>
            <a:rPr lang="en-US" sz="1900" b="1" i="1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two hours </a:t>
          </a:r>
          <a:r>
            <a:rPr lang="en-US" sz="19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long.</a:t>
          </a:r>
          <a:endParaRPr lang="en-US" sz="1900" kern="1200" dirty="0">
            <a:solidFill>
              <a:schemeClr val="bg1"/>
            </a:solidFill>
            <a:latin typeface="Franklin Gothic Book" panose="020B0503020102020204" pitchFamily="34" charset="0"/>
          </a:endParaRPr>
        </a:p>
      </dsp:txBody>
      <dsp:txXfrm>
        <a:off x="34895" y="3878870"/>
        <a:ext cx="6903893" cy="645043"/>
      </dsp:txXfrm>
    </dsp:sp>
    <dsp:sp modelId="{3CC77073-8AF9-46F5-BDCC-8519AFCFC03F}">
      <dsp:nvSpPr>
        <dsp:cNvPr id="0" name=""/>
        <dsp:cNvSpPr/>
      </dsp:nvSpPr>
      <dsp:spPr>
        <a:xfrm>
          <a:off x="0" y="4613529"/>
          <a:ext cx="6973683" cy="7148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latin typeface="Franklin Gothic Book" panose="020B0503020102020204" pitchFamily="34" charset="0"/>
            </a:rPr>
            <a:t>Deadline for training completion </a:t>
          </a:r>
          <a:r>
            <a:rPr lang="en-US" sz="19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is </a:t>
          </a:r>
          <a:r>
            <a:rPr lang="en-US" sz="1900" b="1" i="1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Friday, Oct. 28</a:t>
          </a:r>
          <a:r>
            <a:rPr lang="en-US" sz="1900" kern="1200" baseline="0" dirty="0">
              <a:solidFill>
                <a:schemeClr val="bg1"/>
              </a:solidFill>
              <a:latin typeface="Franklin Gothic Book" panose="020B0503020102020204" pitchFamily="34" charset="0"/>
            </a:rPr>
            <a:t>.</a:t>
          </a:r>
          <a:endParaRPr lang="en-US" sz="1900" kern="1200" dirty="0">
            <a:solidFill>
              <a:schemeClr val="bg1"/>
            </a:solidFill>
            <a:latin typeface="Franklin Gothic Book" panose="020B0503020102020204" pitchFamily="34" charset="0"/>
          </a:endParaRPr>
        </a:p>
      </dsp:txBody>
      <dsp:txXfrm>
        <a:off x="34895" y="4648424"/>
        <a:ext cx="6903893" cy="645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CA1FBEE-7F16-4AFC-8A00-3E0513785E11}" type="datetime1">
              <a:rPr lang="en-US" altLang="en-US"/>
              <a:pPr>
                <a:defRPr/>
              </a:pPr>
              <a:t>9/19/2022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65B2106-7BBA-48E7-94D2-7721373610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37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3" y="0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97E2AA78-48FA-4FD3-B0A7-A3FC11517C03}" type="datetime1">
              <a:rPr lang="en-US" altLang="en-US"/>
              <a:pPr>
                <a:defRPr/>
              </a:pPr>
              <a:t>9/19/2022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5" y="4386810"/>
            <a:ext cx="5607691" cy="4157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1992"/>
            <a:ext cx="3038155" cy="462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3" y="8771992"/>
            <a:ext cx="3038155" cy="4624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143D5366-2523-4499-8432-280F224C7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84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6E129B90-5C42-4A36-AD54-D5EAE982C925}" type="slidenum">
              <a:rPr lang="en-US" altLang="en-US" smtClean="0">
                <a:latin typeface="Franklin Gothic Book" pitchFamily="34" charset="0"/>
              </a:rPr>
              <a:pPr eaLnBrk="1" hangingPunct="1"/>
              <a:t>1</a:t>
            </a:fld>
            <a:endParaRPr lang="en-US" altLang="en-US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7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3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29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1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80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86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549528-D547-4E6C-9BA1-1E53DF8EB1D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4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4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0606472-47BF-4824-AADF-FB7626CBF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94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DB16A8-CF88-48AA-8024-BD47E2E17B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4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AF934-113C-4D3A-8CFA-E67F583043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8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CC4B9-4306-4042-A5DA-5D30DFDC50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3CE3-3553-4C76-AA27-7900CD1DA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0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436B-DAD9-41D9-B37F-2BF0F7EDB2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0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97351-EEE4-40DA-8199-62CF5EA910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4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64AF4-254A-4AA2-AAD7-C55C77CE0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2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75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338138"/>
            <a:ext cx="17621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F65F7F9-3BF0-49D6-8843-BA89C367F8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84"/>
          <p:cNvSpPr>
            <a:spLocks noGrp="1"/>
          </p:cNvSpPr>
          <p:nvPr>
            <p:ph type="title"/>
          </p:nvPr>
        </p:nvSpPr>
        <p:spPr bwMode="auto">
          <a:xfrm>
            <a:off x="0" y="2165350"/>
            <a:ext cx="8890461" cy="136304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latin typeface="Franklin Gothic Book" pitchFamily="34" charset="0"/>
                <a:cs typeface="Franklin Gothic Book" pitchFamily="34" charset="0"/>
              </a:rPr>
              <a:t>IV Pump Integration with Epic</a:t>
            </a:r>
            <a:br>
              <a:rPr lang="en-US" altLang="en-US" dirty="0">
                <a:latin typeface="Franklin Gothic Book" pitchFamily="34" charset="0"/>
                <a:cs typeface="Franklin Gothic Book" pitchFamily="34" charset="0"/>
              </a:rPr>
            </a:br>
            <a:r>
              <a:rPr lang="en-US" altLang="en-US" sz="3600" dirty="0">
                <a:latin typeface="Franklin Gothic Book" pitchFamily="34" charset="0"/>
                <a:cs typeface="Franklin Gothic Book" pitchFamily="34" charset="0"/>
              </a:rPr>
              <a:t>Overview for HMW</a:t>
            </a:r>
            <a:endParaRPr lang="en-US" altLang="en-US" sz="4000" dirty="0">
              <a:latin typeface="Franklin Gothic Book" pitchFamily="34" charset="0"/>
              <a:cs typeface="Franklin Gothic Book" pitchFamily="34" charset="0"/>
            </a:endParaRPr>
          </a:p>
        </p:txBody>
      </p:sp>
      <p:sp>
        <p:nvSpPr>
          <p:cNvPr id="6148" name="Text Placeholder 86"/>
          <p:cNvSpPr>
            <a:spLocks noGrp="1"/>
          </p:cNvSpPr>
          <p:nvPr>
            <p:ph type="body" sz="quarter" idx="10"/>
          </p:nvPr>
        </p:nvSpPr>
        <p:spPr bwMode="auto">
          <a:xfrm>
            <a:off x="927806" y="3856121"/>
            <a:ext cx="7962655" cy="4826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Sept. 19,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8AA16-AD7E-453F-B26E-BF26F89CFDE0}"/>
              </a:ext>
            </a:extLst>
          </p:cNvPr>
          <p:cNvSpPr txBox="1"/>
          <p:nvPr/>
        </p:nvSpPr>
        <p:spPr>
          <a:xfrm>
            <a:off x="112734" y="6526060"/>
            <a:ext cx="2091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Updated Sept. 19, 2022</a:t>
            </a:r>
          </a:p>
        </p:txBody>
      </p:sp>
    </p:spTree>
    <p:extLst>
      <p:ext uri="{BB962C8B-B14F-4D97-AF65-F5344CB8AC3E}">
        <p14:creationId xmlns:p14="http://schemas.microsoft.com/office/powerpoint/2010/main" val="388390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FA4C48-C139-4CB8-8A31-E6FDFA7EB955}"/>
              </a:ext>
            </a:extLst>
          </p:cNvPr>
          <p:cNvSpPr/>
          <p:nvPr/>
        </p:nvSpPr>
        <p:spPr>
          <a:xfrm>
            <a:off x="2100482" y="5568632"/>
            <a:ext cx="6857586" cy="11704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Appropriate courses have been assigned in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LMS for impacted staff, who must register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for a specific session in LMS.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Overview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C8A6AF-684B-46CF-84C3-3912D37C5A31}"/>
              </a:ext>
            </a:extLst>
          </p:cNvPr>
          <p:cNvSpPr/>
          <p:nvPr/>
        </p:nvSpPr>
        <p:spPr>
          <a:xfrm>
            <a:off x="2428875" y="1321905"/>
            <a:ext cx="6476587" cy="116817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seamlessly integrates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with Epic for improved patient safety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more efficient documentation.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3AD912-D713-4715-83CB-7F110155C4BC}"/>
              </a:ext>
            </a:extLst>
          </p:cNvPr>
          <p:cNvSpPr/>
          <p:nvPr/>
        </p:nvSpPr>
        <p:spPr>
          <a:xfrm>
            <a:off x="1580321" y="2736727"/>
            <a:ext cx="7325140" cy="116817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IV Pump Integration begins at HMW on</a:t>
            </a:r>
          </a:p>
          <a:p>
            <a:pPr marL="625475" algn="r"/>
            <a:r>
              <a:rPr lang="en-US" sz="2000" b="1" dirty="0">
                <a:latin typeface="Franklin Gothic Book" panose="020B0503020102020204" pitchFamily="34" charset="0"/>
              </a:rPr>
              <a:t>Monday, Oct. 31 </a:t>
            </a:r>
            <a:r>
              <a:rPr lang="en-US" sz="2000" dirty="0">
                <a:latin typeface="Franklin Gothic Book" panose="020B0503020102020204" pitchFamily="34" charset="0"/>
              </a:rPr>
              <a:t>and will complete the</a:t>
            </a:r>
          </a:p>
          <a:p>
            <a:pPr marL="625475" algn="r"/>
            <a:r>
              <a:rPr lang="en-US" sz="2000" dirty="0">
                <a:latin typeface="Franklin Gothic Book" panose="020B0503020102020204" pitchFamily="34" charset="0"/>
              </a:rPr>
              <a:t>systemwide launch throughout 2022.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320F73-6194-49C6-A5E9-61924E31A2AF}"/>
              </a:ext>
            </a:extLst>
          </p:cNvPr>
          <p:cNvSpPr/>
          <p:nvPr/>
        </p:nvSpPr>
        <p:spPr>
          <a:xfrm>
            <a:off x="2062870" y="4151549"/>
            <a:ext cx="6857586" cy="11704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Franklin Gothic Book" panose="020B0503020102020204" pitchFamily="34" charset="0"/>
              </a:rPr>
              <a:t>Classroom-based training starts </a:t>
            </a:r>
            <a:r>
              <a:rPr lang="en-US" sz="2000" b="1" dirty="0">
                <a:latin typeface="Franklin Gothic Book" panose="020B0503020102020204" pitchFamily="34" charset="0"/>
              </a:rPr>
              <a:t>Monday, Oct. 3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in the </a:t>
            </a:r>
            <a:r>
              <a:rPr lang="en-US" sz="2000" b="1" dirty="0">
                <a:latin typeface="Franklin Gothic Book" panose="020B0503020102020204" pitchFamily="34" charset="0"/>
              </a:rPr>
              <a:t>Maple Computer Room</a:t>
            </a:r>
            <a:r>
              <a:rPr lang="en-US" sz="2000" dirty="0">
                <a:latin typeface="Franklin Gothic Book" panose="020B0503020102020204" pitchFamily="34" charset="0"/>
              </a:rPr>
              <a:t> at HMW. Courses are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interactive, hands-on and last approx. two hours.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294A53-2D9F-4A70-9270-6B6EC4C69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</p:spTree>
    <p:extLst>
      <p:ext uri="{BB962C8B-B14F-4D97-AF65-F5344CB8AC3E}">
        <p14:creationId xmlns:p14="http://schemas.microsoft.com/office/powerpoint/2010/main" val="69437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Basic How-To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pic>
        <p:nvPicPr>
          <p:cNvPr id="13" name="Picture 4" descr="image010">
            <a:extLst>
              <a:ext uri="{FF2B5EF4-FFF2-40B4-BE49-F238E27FC236}">
                <a16:creationId xmlns:a16="http://schemas.microsoft.com/office/drawing/2014/main" id="{76EE55D0-550C-409D-9AA0-119C7D31E4DA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78" y="1183429"/>
            <a:ext cx="7221186" cy="557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0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Impacted Units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B8E9F-D2AA-4333-952C-91673802F160}"/>
              </a:ext>
            </a:extLst>
          </p:cNvPr>
          <p:cNvSpPr txBox="1"/>
          <p:nvPr/>
        </p:nvSpPr>
        <p:spPr>
          <a:xfrm>
            <a:off x="566530" y="1709530"/>
            <a:ext cx="808051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n-lt"/>
              </a:rPr>
              <a:t>HMW areas in scope include: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Med/Surg (5 East, 5 Northwest, 5 Southwest, 6 East, 6 Northwest, 6 Southwest)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ED and Cinco Ranch ECC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Women’s Services (L&amp;D, Mother/Baby, NICU, OB ED)</a:t>
            </a:r>
          </a:p>
        </p:txBody>
      </p:sp>
    </p:spTree>
    <p:extLst>
      <p:ext uri="{BB962C8B-B14F-4D97-AF65-F5344CB8AC3E}">
        <p14:creationId xmlns:p14="http://schemas.microsoft.com/office/powerpoint/2010/main" val="76827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Why Are We Doing It?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C8A6AF-684B-46CF-84C3-3912D37C5A31}"/>
              </a:ext>
            </a:extLst>
          </p:cNvPr>
          <p:cNvSpPr/>
          <p:nvPr/>
        </p:nvSpPr>
        <p:spPr>
          <a:xfrm>
            <a:off x="1417983" y="1321905"/>
            <a:ext cx="7487479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IV Pump Integration is easy to use, with fewer buttons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to click and automated documentation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of infusion start/stop times.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3AD912-D713-4715-83CB-7F110155C4BC}"/>
              </a:ext>
            </a:extLst>
          </p:cNvPr>
          <p:cNvSpPr/>
          <p:nvPr/>
        </p:nvSpPr>
        <p:spPr>
          <a:xfrm>
            <a:off x="1580323" y="2435499"/>
            <a:ext cx="7325138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Allows you to spend less time documenting and more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time caring for patients when administering IV infusions.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320F73-6194-49C6-A5E9-61924E31A2AF}"/>
              </a:ext>
            </a:extLst>
          </p:cNvPr>
          <p:cNvSpPr/>
          <p:nvPr/>
        </p:nvSpPr>
        <p:spPr>
          <a:xfrm>
            <a:off x="1580320" y="3549093"/>
            <a:ext cx="7325141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17525" algn="r"/>
            <a:r>
              <a:rPr lang="en-US" sz="2000" dirty="0">
                <a:latin typeface="Franklin Gothic Book" panose="020B0503020102020204" pitchFamily="34" charset="0"/>
              </a:rPr>
              <a:t>Reduces the need to manually search for, enter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and document IV med details.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03E6135-2BBF-4347-B1F6-6E1C291B758A}"/>
              </a:ext>
            </a:extLst>
          </p:cNvPr>
          <p:cNvSpPr/>
          <p:nvPr/>
        </p:nvSpPr>
        <p:spPr>
          <a:xfrm>
            <a:off x="1580320" y="4662687"/>
            <a:ext cx="7325139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17525" algn="r"/>
            <a:r>
              <a:rPr lang="en-US" sz="2000" dirty="0">
                <a:latin typeface="Franklin Gothic Book" panose="020B0503020102020204" pitchFamily="34" charset="0"/>
              </a:rPr>
              <a:t>Documentation will be more detailed and precise,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enabling better patient outcomes.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DDD5EB-E28C-4C17-849C-033E5326A5AD}"/>
              </a:ext>
            </a:extLst>
          </p:cNvPr>
          <p:cNvSpPr/>
          <p:nvPr/>
        </p:nvSpPr>
        <p:spPr>
          <a:xfrm>
            <a:off x="1202636" y="5789533"/>
            <a:ext cx="7702826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04863" algn="r"/>
            <a:r>
              <a:rPr lang="en-US" sz="2000" dirty="0">
                <a:latin typeface="Franklin Gothic Book" panose="020B0503020102020204" pitchFamily="34" charset="0"/>
              </a:rPr>
              <a:t>Decreases errors when managing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complex IV infusions and improves patient safety.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A3FEE4-BFED-4E13-AA51-7DBE174258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19" t="1368" r="3590" b="11353"/>
          <a:stretch/>
        </p:blipFill>
        <p:spPr>
          <a:xfrm>
            <a:off x="-1143000" y="1191945"/>
            <a:ext cx="4061708" cy="5611528"/>
          </a:xfrm>
          <a:prstGeom prst="parallelogram">
            <a:avLst>
              <a:gd name="adj" fmla="val 15718"/>
            </a:avLst>
          </a:prstGeom>
        </p:spPr>
      </p:pic>
    </p:spTree>
    <p:extLst>
      <p:ext uri="{BB962C8B-B14F-4D97-AF65-F5344CB8AC3E}">
        <p14:creationId xmlns:p14="http://schemas.microsoft.com/office/powerpoint/2010/main" val="403888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7942" y="585648"/>
            <a:ext cx="5884085" cy="505884"/>
          </a:xfrm>
        </p:spPr>
        <p:txBody>
          <a:bodyPr>
            <a:noAutofit/>
          </a:bodyPr>
          <a:lstStyle/>
          <a:p>
            <a:r>
              <a:rPr lang="en-US" sz="2400" dirty="0"/>
              <a:t>Training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8209A3D-ACC1-42E6-A2B2-46559765F965}"/>
              </a:ext>
            </a:extLst>
          </p:cNvPr>
          <p:cNvSpPr txBox="1">
            <a:spLocks/>
          </p:cNvSpPr>
          <p:nvPr/>
        </p:nvSpPr>
        <p:spPr>
          <a:xfrm>
            <a:off x="164592" y="54527"/>
            <a:ext cx="5364683" cy="5058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cap="none" baseline="0">
                <a:solidFill>
                  <a:schemeClr val="bg1"/>
                </a:solidFill>
                <a:latin typeface="Franklin Gothic Book"/>
                <a:ea typeface="Geneva" charset="-128"/>
                <a:cs typeface="Franklin Gothic Book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ranklin Gothic Book" pitchFamily="34" charset="0"/>
                <a:ea typeface="Geneva" charset="-128"/>
                <a:cs typeface="Franklin Gothic Book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charset="-128"/>
                <a:cs typeface="Geneva" charset="-128"/>
              </a:defRPr>
            </a:lvl9pPr>
          </a:lstStyle>
          <a:p>
            <a:r>
              <a:rPr lang="en-US" sz="3600" dirty="0"/>
              <a:t>IV Pump Integration</a:t>
            </a:r>
          </a:p>
        </p:txBody>
      </p:sp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id="{8A4C352D-9A55-4BD8-AF06-E4CF6EEF99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076417"/>
              </p:ext>
            </p:extLst>
          </p:nvPr>
        </p:nvGraphicFramePr>
        <p:xfrm>
          <a:off x="1143183" y="1340286"/>
          <a:ext cx="6973683" cy="546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1836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974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2014_HM_IT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9026C8718FF344ACA5EC7016ED59E8" ma:contentTypeVersion="" ma:contentTypeDescription="Create a new document." ma:contentTypeScope="" ma:versionID="2fd4eb3d3a2f23718b7c32eed7b9fd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EF03B7-8EA5-4877-B455-63ADDD54EC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E93BF28-F1AA-4E35-8FA1-04889E880A24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5FEE139-78D0-425C-A053-B06612F92D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90330</TotalTime>
  <Words>382</Words>
  <Application>Microsoft Office PowerPoint</Application>
  <PresentationFormat>On-screen Show (4:3)</PresentationFormat>
  <Paragraphs>50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Franklin Gothic Book</vt:lpstr>
      <vt:lpstr>2014_HM_IT_PPT_Template</vt:lpstr>
      <vt:lpstr>IV Pump Integration with Epic Overview for HMW</vt:lpstr>
      <vt:lpstr>Overview</vt:lpstr>
      <vt:lpstr>Basic How-To</vt:lpstr>
      <vt:lpstr>Impacted Units</vt:lpstr>
      <vt:lpstr>Why Are We Doing It?</vt:lpstr>
      <vt:lpstr>Training</vt:lpstr>
      <vt:lpstr>PowerPoint Presentation</vt:lpstr>
    </vt:vector>
  </TitlesOfParts>
  <Company>TMHS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TITLE</dc:title>
  <dc:creator>PCadmin</dc:creator>
  <cp:lastModifiedBy>Alwais, Jerrold</cp:lastModifiedBy>
  <cp:revision>706</cp:revision>
  <cp:lastPrinted>2019-09-19T21:24:23Z</cp:lastPrinted>
  <dcterms:created xsi:type="dcterms:W3CDTF">2014-02-18T15:07:52Z</dcterms:created>
  <dcterms:modified xsi:type="dcterms:W3CDTF">2022-09-19T15:29:28Z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0x0101003B9026C8718FF344ACA5EC7016ED59E8</vt:lpwstr>
  </property>
</Properties>
</file>