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92" r:id="rId6"/>
    <p:sldId id="1886" r:id="rId7"/>
    <p:sldId id="1894" r:id="rId8"/>
    <p:sldId id="1898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5" clrIdx="0"/>
  <p:cmAuthor id="2" name="Rayson, Takeisha S." initials="RTS" lastIdx="20" clrIdx="1"/>
  <p:cmAuthor id="3" name="Nichols, Kimberly" initials="NK" lastIdx="1" clrIdx="2"/>
  <p:cmAuthor id="4" name="Tsubai, Elisabeth V." initials="TEV" lastIdx="1" clrIdx="3"/>
  <p:cmAuthor id="5" name="Fewox, Marcella M." initials="FMM" lastIdx="9" clrIdx="4">
    <p:extLst>
      <p:ext uri="{19B8F6BF-5375-455C-9EA6-DF929625EA0E}">
        <p15:presenceInfo xmlns:p15="http://schemas.microsoft.com/office/powerpoint/2012/main" userId="S::mmfewox@houstonmethodist.org::e73d8ddf-2085-4623-a6bb-bd661fc77a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6D"/>
    <a:srgbClr val="007078"/>
    <a:srgbClr val="AC0033"/>
    <a:srgbClr val="124A7E"/>
    <a:srgbClr val="6A813B"/>
    <a:srgbClr val="E24301"/>
    <a:srgbClr val="C0504D"/>
    <a:srgbClr val="3333FF"/>
    <a:srgbClr val="0E4B7E"/>
    <a:srgbClr val="0E3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88" autoAdjust="0"/>
    <p:restoredTop sz="81199" autoAdjust="0"/>
  </p:normalViewPr>
  <p:slideViewPr>
    <p:cSldViewPr snapToGrid="0" snapToObjects="1">
      <p:cViewPr varScale="1">
        <p:scale>
          <a:sx n="70" d="100"/>
          <a:sy n="70" d="100"/>
        </p:scale>
        <p:origin x="1998" y="72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7/25/2022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7/25/2022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99196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g/epicupdat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picsharepoint.houstonmethodist.org/sites/Epic/WebSolutions/Learning%20Materials/Feb%2013%202022%20Radiologist%20Companion.pdf" TargetMode="External"/><Relationship Id="rId4" Type="http://schemas.openxmlformats.org/officeDocument/2006/relationships/hyperlink" Target="https://epicsharepoint.houstonmethodist.org/sites/Epic/WebSolutions/Learning%20Materials/Aug%2014%202022%20Research%20Update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Aug. 14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3015" y="3149588"/>
            <a:ext cx="6890250" cy="389460"/>
          </a:xfrm>
        </p:spPr>
        <p:txBody>
          <a:bodyPr/>
          <a:lstStyle/>
          <a:p>
            <a:r>
              <a:rPr lang="en-US" sz="3200" b="1" i="1" dirty="0"/>
              <a:t>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620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Updated: July 25, 2022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9" y="634175"/>
            <a:ext cx="2616200" cy="366712"/>
          </a:xfrm>
        </p:spPr>
        <p:txBody>
          <a:bodyPr/>
          <a:lstStyle/>
          <a:p>
            <a:r>
              <a:rPr lang="en-US" dirty="0"/>
              <a:t>Sunday, August 14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237804" y="2587638"/>
            <a:ext cx="6362711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4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t</a:t>
            </a:r>
            <a:r>
              <a:rPr lang="en-US" sz="24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Review your </a:t>
            </a:r>
            <a:r>
              <a:rPr lang="en-US" sz="24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400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:</a:t>
            </a:r>
          </a:p>
          <a:p>
            <a:pPr marL="126365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Press </a:t>
            </a:r>
            <a:r>
              <a:rPr lang="en-US" b="1" i="1" dirty="0">
                <a:latin typeface="Franklin Gothic Book" panose="020B0503020102020204" pitchFamily="34" charset="0"/>
              </a:rPr>
              <a:t>F1</a:t>
            </a:r>
            <a:r>
              <a:rPr lang="en-US" i="1" dirty="0">
                <a:latin typeface="Franklin Gothic Book" panose="020B0503020102020204" pitchFamily="34" charset="0"/>
              </a:rPr>
              <a:t> while in Epic to get to the Learning Home</a:t>
            </a:r>
          </a:p>
          <a:p>
            <a:pPr marL="126365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Read </a:t>
            </a:r>
            <a:r>
              <a:rPr lang="en-US" i="1" dirty="0" err="1">
                <a:latin typeface="Franklin Gothic Book" panose="020B0503020102020204" pitchFamily="34" charset="0"/>
              </a:rPr>
              <a:t>eNewsletters</a:t>
            </a:r>
            <a:endParaRPr lang="en-US" i="1" dirty="0">
              <a:latin typeface="Franklin Gothic Book" panose="020B0503020102020204" pitchFamily="34" charset="0"/>
            </a:endParaRPr>
          </a:p>
          <a:p>
            <a:pPr marL="126365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it.houstonmethodist.org/epicupdate/</a:t>
            </a:r>
            <a:endParaRPr lang="en-US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using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87707" y="2667347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87707" y="3603707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87707" y="5722406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181836" y="4162680"/>
            <a:ext cx="1341543" cy="1246731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C7F312D-1360-44D4-96A4-8F24AA81B1D7}"/>
              </a:ext>
            </a:extLst>
          </p:cNvPr>
          <p:cNvSpPr txBox="1"/>
          <p:nvPr/>
        </p:nvSpPr>
        <p:spPr>
          <a:xfrm>
            <a:off x="237803" y="1246425"/>
            <a:ext cx="5755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Prepare for the next Epic Update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321C6D-0B8F-4B88-AA56-994990665DB5}"/>
              </a:ext>
            </a:extLst>
          </p:cNvPr>
          <p:cNvSpPr txBox="1"/>
          <p:nvPr/>
        </p:nvSpPr>
        <p:spPr>
          <a:xfrm>
            <a:off x="237802" y="1607542"/>
            <a:ext cx="59696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on</a:t>
            </a:r>
            <a:r>
              <a:rPr lang="en-US" sz="4400" dirty="0">
                <a:solidFill>
                  <a:srgbClr val="AC0033"/>
                </a:solidFill>
                <a:latin typeface="Franklin Gothic Heavy" panose="020B0903020102020204" pitchFamily="34" charset="0"/>
              </a:rPr>
              <a:t> Sunday, August 14</a:t>
            </a:r>
          </a:p>
        </p:txBody>
      </p:sp>
    </p:spTree>
    <p:extLst>
      <p:ext uri="{BB962C8B-B14F-4D97-AF65-F5344CB8AC3E}">
        <p14:creationId xmlns:p14="http://schemas.microsoft.com/office/powerpoint/2010/main" val="654515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Aug. 14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5" y="600696"/>
            <a:ext cx="4382035" cy="486643"/>
          </a:xfrm>
        </p:spPr>
        <p:txBody>
          <a:bodyPr/>
          <a:lstStyle/>
          <a:p>
            <a:r>
              <a:rPr lang="en-US" sz="1600" dirty="0"/>
              <a:t>Highlights of Upcoming Changes for Everyone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2E2A78-10FC-4E11-A71B-4E4C07A4E579}"/>
              </a:ext>
            </a:extLst>
          </p:cNvPr>
          <p:cNvSpPr txBox="1"/>
          <p:nvPr/>
        </p:nvSpPr>
        <p:spPr>
          <a:xfrm>
            <a:off x="365760" y="1426904"/>
            <a:ext cx="8406855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High-Level Overview</a:t>
            </a:r>
            <a:endParaRPr lang="en-US" sz="24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Franklin Gothic Book" panose="020B0503020102020204" pitchFamily="34" charset="0"/>
              </a:rPr>
              <a:t>In Basket</a:t>
            </a:r>
            <a:r>
              <a:rPr lang="en-US" dirty="0">
                <a:latin typeface="Franklin Gothic Book" panose="020B0503020102020204" pitchFamily="34" charset="0"/>
              </a:rPr>
              <a:t> redesigned with new features to help organize work, review messages and care for patients.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New </a:t>
            </a:r>
            <a:r>
              <a:rPr lang="en-US" b="1" dirty="0">
                <a:latin typeface="Franklin Gothic Book" panose="020B0503020102020204" pitchFamily="34" charset="0"/>
              </a:rPr>
              <a:t>Registration Navigators </a:t>
            </a:r>
            <a:r>
              <a:rPr lang="en-US" dirty="0">
                <a:latin typeface="Franklin Gothic Book" panose="020B0503020102020204" pitchFamily="34" charset="0"/>
              </a:rPr>
              <a:t>with improved workflows and enhanced functionality.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New </a:t>
            </a:r>
            <a:r>
              <a:rPr lang="en-US" b="1" dirty="0" err="1">
                <a:latin typeface="Franklin Gothic Book" panose="020B0503020102020204" pitchFamily="34" charset="0"/>
              </a:rPr>
              <a:t>BookIT</a:t>
            </a:r>
            <a:r>
              <a:rPr lang="en-US" dirty="0">
                <a:latin typeface="Franklin Gothic Book" panose="020B0503020102020204" pitchFamily="34" charset="0"/>
              </a:rPr>
              <a:t> scheduling tool.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27A2EB-0443-4B3F-992B-AFFE63529659}"/>
              </a:ext>
            </a:extLst>
          </p:cNvPr>
          <p:cNvSpPr txBox="1"/>
          <p:nvPr/>
        </p:nvSpPr>
        <p:spPr>
          <a:xfrm>
            <a:off x="365759" y="3774082"/>
            <a:ext cx="8406855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Improvements to Secure Chat</a:t>
            </a:r>
            <a:endParaRPr lang="en-US" sz="24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Set availability status to </a:t>
            </a:r>
            <a:r>
              <a:rPr lang="en-US" b="1" dirty="0">
                <a:latin typeface="Franklin Gothic Book" panose="020B0503020102020204" pitchFamily="34" charset="0"/>
              </a:rPr>
              <a:t>Do Not Disturb </a:t>
            </a:r>
            <a:r>
              <a:rPr lang="en-US" dirty="0">
                <a:latin typeface="Franklin Gothic Book" panose="020B0503020102020204" pitchFamily="34" charset="0"/>
              </a:rPr>
              <a:t>or </a:t>
            </a:r>
            <a:r>
              <a:rPr lang="en-US" b="1" dirty="0">
                <a:latin typeface="Franklin Gothic Book" panose="020B0503020102020204" pitchFamily="34" charset="0"/>
              </a:rPr>
              <a:t>Offline</a:t>
            </a:r>
            <a:r>
              <a:rPr lang="en-US" dirty="0">
                <a:latin typeface="Franklin Gothic Book" panose="020B0503020102020204" pitchFamily="34" charset="0"/>
              </a:rPr>
              <a:t> when you aren’t available.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Franklin Gothic Book" panose="020B0503020102020204" pitchFamily="34" charset="0"/>
              </a:rPr>
              <a:t>Do Not Disturb – </a:t>
            </a:r>
            <a:r>
              <a:rPr lang="en-US" dirty="0">
                <a:latin typeface="Franklin Gothic Book" panose="020B0503020102020204" pitchFamily="34" charset="0"/>
              </a:rPr>
              <a:t>receive push notifications for high-priority messages.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Franklin Gothic Book" panose="020B0503020102020204" pitchFamily="34" charset="0"/>
              </a:rPr>
              <a:t>Offline – </a:t>
            </a:r>
            <a:r>
              <a:rPr lang="en-US" dirty="0">
                <a:latin typeface="Franklin Gothic Book" panose="020B0503020102020204" pitchFamily="34" charset="0"/>
              </a:rPr>
              <a:t>no one can send you messages.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Quickly attach a patient chart to a conversation.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Similar patient names are bolded and italicized.</a:t>
            </a:r>
          </a:p>
        </p:txBody>
      </p:sp>
    </p:spTree>
    <p:extLst>
      <p:ext uri="{BB962C8B-B14F-4D97-AF65-F5344CB8AC3E}">
        <p14:creationId xmlns:p14="http://schemas.microsoft.com/office/powerpoint/2010/main" val="4022982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Aug. 14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5" y="600697"/>
            <a:ext cx="5626733" cy="366712"/>
          </a:xfrm>
        </p:spPr>
        <p:txBody>
          <a:bodyPr/>
          <a:lstStyle/>
          <a:p>
            <a:r>
              <a:rPr lang="en-US" sz="1600" dirty="0"/>
              <a:t>Epic Downtime and Limited Functionality Period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Aug. 14 from 2 to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777864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0" y="1412119"/>
            <a:ext cx="28854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5 a.m. Wednesday, Aug. 10 to 3:30 a.m. Sunday, Aug. 14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04360" y="2681930"/>
            <a:ext cx="268626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 made.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78084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Research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August 14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Research Coordinators: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25067" y="2490023"/>
            <a:ext cx="6340279" cy="1631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Capture Status Effective Dates for Research Study Enrollments 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See Study Charges That Might Have Been Routed Incorrectly 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New Research Icon Has an Edge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Research Coordinators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</p:spTree>
    <p:extLst>
      <p:ext uri="{BB962C8B-B14F-4D97-AF65-F5344CB8AC3E}">
        <p14:creationId xmlns:p14="http://schemas.microsoft.com/office/powerpoint/2010/main" val="2310901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5B42D5B1286842B834DFCE422FE68D" ma:contentTypeVersion="14" ma:contentTypeDescription="Create a new document." ma:contentTypeScope="" ma:versionID="e1ce5cfa937f41c43b97fa77788f6477">
  <xsd:schema xmlns:xsd="http://www.w3.org/2001/XMLSchema" xmlns:xs="http://www.w3.org/2001/XMLSchema" xmlns:p="http://schemas.microsoft.com/office/2006/metadata/properties" xmlns:ns3="bc9ea6f2-d632-4e66-9bd1-87698ec4f8d5" xmlns:ns4="fe59d2f1-7624-4b84-aa63-0db6af8603ee" targetNamespace="http://schemas.microsoft.com/office/2006/metadata/properties" ma:root="true" ma:fieldsID="6de5c6fda5bf6c2df9dc84cc5abec6cf" ns3:_="" ns4:_="">
    <xsd:import namespace="bc9ea6f2-d632-4e66-9bd1-87698ec4f8d5"/>
    <xsd:import namespace="fe59d2f1-7624-4b84-aa63-0db6af8603e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9ea6f2-d632-4e66-9bd1-87698ec4f8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9d2f1-7624-4b84-aa63-0db6af8603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410E81A-DA85-4229-B75C-0A7F05669D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9ea6f2-d632-4e66-9bd1-87698ec4f8d5"/>
    <ds:schemaRef ds:uri="fe59d2f1-7624-4b84-aa63-0db6af8603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ABF5DF-DB29-42A9-83FE-18FFCE423F98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26691</TotalTime>
  <Words>431</Words>
  <Application>Microsoft Office PowerPoint</Application>
  <PresentationFormat>On-screen Show (4:3)</PresentationFormat>
  <Paragraphs>58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Aug. 14 Epic Update</vt:lpstr>
      <vt:lpstr>Next Epic Update</vt:lpstr>
      <vt:lpstr>Aug. 14 Epic Update</vt:lpstr>
      <vt:lpstr>Aug. 14 Epic Update</vt:lpstr>
      <vt:lpstr>Top Changes for Research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Alwais, Jerrold</cp:lastModifiedBy>
  <cp:revision>1240</cp:revision>
  <cp:lastPrinted>2016-02-09T14:44:09Z</cp:lastPrinted>
  <dcterms:created xsi:type="dcterms:W3CDTF">2013-07-26T17:47:46Z</dcterms:created>
  <dcterms:modified xsi:type="dcterms:W3CDTF">2022-07-25T23:07:02Z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0x0101008E5B42D5B1286842B834DFCE422FE68D</vt:lpwstr>
  </property>
</Properties>
</file>