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 id="2147493455" r:id="rId2"/>
  </p:sldMasterIdLst>
  <p:notesMasterIdLst>
    <p:notesMasterId r:id="rId14"/>
  </p:notesMasterIdLst>
  <p:handoutMasterIdLst>
    <p:handoutMasterId r:id="rId15"/>
  </p:handoutMasterIdLst>
  <p:sldIdLst>
    <p:sldId id="256" r:id="rId3"/>
    <p:sldId id="302" r:id="rId4"/>
    <p:sldId id="303" r:id="rId5"/>
    <p:sldId id="304" r:id="rId6"/>
    <p:sldId id="308" r:id="rId7"/>
    <p:sldId id="309" r:id="rId8"/>
    <p:sldId id="310" r:id="rId9"/>
    <p:sldId id="305" r:id="rId10"/>
    <p:sldId id="306" r:id="rId11"/>
    <p:sldId id="307" r:id="rId12"/>
    <p:sldId id="301" r:id="rId13"/>
  </p:sldIdLst>
  <p:sldSz cx="9144000" cy="6858000" type="screen4x3"/>
  <p:notesSz cx="7077075" cy="90043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Geneva"/>
        <a:cs typeface="Geneva"/>
      </a:defRPr>
    </a:lvl5pPr>
    <a:lvl6pPr marL="2286000" algn="l" defTabSz="914400" rtl="0" eaLnBrk="1" latinLnBrk="0" hangingPunct="1">
      <a:defRPr kern="1200">
        <a:solidFill>
          <a:schemeClr val="tx1"/>
        </a:solidFill>
        <a:latin typeface="Arial" panose="020B0604020202020204" pitchFamily="34" charset="0"/>
        <a:ea typeface="Geneva"/>
        <a:cs typeface="Geneva"/>
      </a:defRPr>
    </a:lvl6pPr>
    <a:lvl7pPr marL="2743200" algn="l" defTabSz="914400" rtl="0" eaLnBrk="1" latinLnBrk="0" hangingPunct="1">
      <a:defRPr kern="1200">
        <a:solidFill>
          <a:schemeClr val="tx1"/>
        </a:solidFill>
        <a:latin typeface="Arial" panose="020B0604020202020204" pitchFamily="34" charset="0"/>
        <a:ea typeface="Geneva"/>
        <a:cs typeface="Geneva"/>
      </a:defRPr>
    </a:lvl7pPr>
    <a:lvl8pPr marL="3200400" algn="l" defTabSz="914400" rtl="0" eaLnBrk="1" latinLnBrk="0" hangingPunct="1">
      <a:defRPr kern="1200">
        <a:solidFill>
          <a:schemeClr val="tx1"/>
        </a:solidFill>
        <a:latin typeface="Arial" panose="020B0604020202020204" pitchFamily="34" charset="0"/>
        <a:ea typeface="Geneva"/>
        <a:cs typeface="Geneva"/>
      </a:defRPr>
    </a:lvl8pPr>
    <a:lvl9pPr marL="3657600" algn="l" defTabSz="914400" rtl="0" eaLnBrk="1" latinLnBrk="0" hangingPunct="1">
      <a:defRPr kern="1200">
        <a:solidFill>
          <a:schemeClr val="tx1"/>
        </a:solidFill>
        <a:latin typeface="Arial" panose="020B0604020202020204" pitchFamily="34" charset="0"/>
        <a:ea typeface="Geneva"/>
        <a:cs typeface="Geneva"/>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77DB"/>
    <a:srgbClr val="0D3562"/>
    <a:srgbClr val="0E3767"/>
    <a:srgbClr val="EBEBEB"/>
    <a:srgbClr val="0500FF"/>
    <a:srgbClr val="6872F4"/>
    <a:srgbClr val="F6F5F9"/>
    <a:srgbClr val="0E4B7E"/>
    <a:srgbClr val="EEEFFC"/>
    <a:srgbClr val="0E3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1E3E9-DBB6-49E1-9033-54359BCB969E}" v="393" dt="2021-02-12T16:02:12.708"/>
    <p1510:client id="{179D9090-0F5F-4E12-8A24-ABDFB045A110}" v="266" dt="2021-02-12T17:34:44.699"/>
    <p1510:client id="{3C9E9AF9-B839-3847-B943-7C02212AE9B3}" v="283" dt="2021-02-12T20:02:06.077"/>
    <p1510:client id="{A1617489-EFF5-4F44-A06E-3E5DC842694C}" v="51" dt="2021-02-12T17:51:55.644"/>
    <p1510:client id="{BA03D97C-2161-4EEE-BF1A-C7F558AEE4C6}" v="14" dt="2021-02-12T16:20:32.331"/>
    <p1510:client id="{F87E3438-ECC8-4F1F-A37B-56E8583C6404}" v="306" dt="2021-02-12T17:18:47.2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590" autoAdjust="0"/>
    <p:restoredTop sz="94694"/>
  </p:normalViewPr>
  <p:slideViewPr>
    <p:cSldViewPr snapToGrid="0">
      <p:cViewPr varScale="1">
        <p:scale>
          <a:sx n="79" d="100"/>
          <a:sy n="79" d="100"/>
        </p:scale>
        <p:origin x="1224" y="1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3" name="Date Placeholder 2"/>
          <p:cNvSpPr>
            <a:spLocks noGrp="1"/>
          </p:cNvSpPr>
          <p:nvPr>
            <p:ph type="dt" sz="quarter" idx="1"/>
          </p:nvPr>
        </p:nvSpPr>
        <p:spPr>
          <a:xfrm>
            <a:off x="4008438" y="0"/>
            <a:ext cx="3067050" cy="4508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53216FD9-1DB0-4D51-BD0B-A780978C7022}" type="datetime1">
              <a:rPr lang="en-US"/>
              <a:pPr>
                <a:defRPr/>
              </a:pPr>
              <a:t>1/3/2022</a:t>
            </a:fld>
            <a:endParaRPr lang="en-US"/>
          </a:p>
        </p:txBody>
      </p:sp>
      <p:sp>
        <p:nvSpPr>
          <p:cNvPr id="4" name="Footer Placeholder 3"/>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9D733541-DC37-4D39-934E-D29AA2BED39C}" type="slidenum">
              <a:rPr lang="en-US"/>
              <a:pPr>
                <a:defRPr/>
              </a:pPr>
              <a:t>‹#›</a:t>
            </a:fld>
            <a:endParaRPr lang="en-US"/>
          </a:p>
        </p:txBody>
      </p:sp>
    </p:spTree>
    <p:extLst>
      <p:ext uri="{BB962C8B-B14F-4D97-AF65-F5344CB8AC3E}">
        <p14:creationId xmlns:p14="http://schemas.microsoft.com/office/powerpoint/2010/main" val="2936150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3" name="Date Placeholder 2"/>
          <p:cNvSpPr>
            <a:spLocks noGrp="1"/>
          </p:cNvSpPr>
          <p:nvPr>
            <p:ph type="dt" idx="1"/>
          </p:nvPr>
        </p:nvSpPr>
        <p:spPr>
          <a:xfrm>
            <a:off x="4008438" y="0"/>
            <a:ext cx="3067050" cy="4508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CD3A8601-72B1-470B-95E5-9AD256331DC3}" type="datetime1">
              <a:rPr lang="en-US"/>
              <a:pPr>
                <a:defRPr/>
              </a:pPr>
              <a:t>1/3/2022</a:t>
            </a:fld>
            <a:endParaRPr lang="en-US"/>
          </a:p>
        </p:txBody>
      </p:sp>
      <p:sp>
        <p:nvSpPr>
          <p:cNvPr id="4" name="Slide Image Placeholder 3"/>
          <p:cNvSpPr>
            <a:spLocks noGrp="1" noRot="1" noChangeAspect="1"/>
          </p:cNvSpPr>
          <p:nvPr>
            <p:ph type="sldImg" idx="2"/>
          </p:nvPr>
        </p:nvSpPr>
        <p:spPr>
          <a:xfrm>
            <a:off x="1287463" y="674688"/>
            <a:ext cx="4502150" cy="3376612"/>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8025" y="4276725"/>
            <a:ext cx="5661025" cy="405288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551863"/>
            <a:ext cx="3067050" cy="4508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Franklin Gothic Book" pitchFamily="34"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4008438" y="8551863"/>
            <a:ext cx="3067050" cy="4508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Franklin Gothic Book" pitchFamily="34" charset="0"/>
                <a:ea typeface="Geneva" charset="-128"/>
                <a:cs typeface="+mn-cs"/>
              </a:defRPr>
            </a:lvl1pPr>
          </a:lstStyle>
          <a:p>
            <a:pPr>
              <a:defRPr/>
            </a:pPr>
            <a:fld id="{C3DB4BC7-7371-455A-BFD3-EDBCB60319F8}" type="slidenum">
              <a:rPr lang="en-US"/>
              <a:pPr>
                <a:defRPr/>
              </a:pPr>
              <a:t>‹#›</a:t>
            </a:fld>
            <a:endParaRPr lang="en-US"/>
          </a:p>
        </p:txBody>
      </p:sp>
    </p:spTree>
    <p:extLst>
      <p:ext uri="{BB962C8B-B14F-4D97-AF65-F5344CB8AC3E}">
        <p14:creationId xmlns:p14="http://schemas.microsoft.com/office/powerpoint/2010/main" val="313434003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1pPr>
    <a:lvl2pPr marL="457200" algn="l" defTabSz="457200" rtl="0" eaLnBrk="0" fontAlgn="base" hangingPunct="0">
      <a:spcBef>
        <a:spcPct val="30000"/>
      </a:spcBef>
      <a:spcAft>
        <a:spcPct val="0"/>
      </a:spcAft>
      <a:defRPr sz="1200" kern="1200">
        <a:solidFill>
          <a:schemeClr val="tx1"/>
        </a:solidFill>
        <a:latin typeface="Franklin Gothic Book" pitchFamily="34" charset="0"/>
        <a:ea typeface="Geneva" charset="-128"/>
        <a:cs typeface="Franklin Gothic Book" pitchFamily="34" charset="0"/>
      </a:defRPr>
    </a:lvl2pPr>
    <a:lvl3pPr marL="9144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3pPr>
    <a:lvl4pPr marL="13716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4pPr>
    <a:lvl5pPr marL="1828800" algn="l" defTabSz="457200" rtl="0" eaLnBrk="0" fontAlgn="base" hangingPunct="0">
      <a:spcBef>
        <a:spcPct val="30000"/>
      </a:spcBef>
      <a:spcAft>
        <a:spcPct val="0"/>
      </a:spcAft>
      <a:defRPr sz="1200" kern="1200">
        <a:solidFill>
          <a:schemeClr val="tx1"/>
        </a:solidFill>
        <a:latin typeface="Franklin Gothic Book" pitchFamily="34" charset="0"/>
        <a:ea typeface="MS PGothic" pitchFamily="34" charset="-128"/>
        <a:cs typeface="MS PGothic"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Geneva"/>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F8A7406D-3D34-4C2F-80A2-A0395E3FA291}" type="slidenum">
              <a:rPr lang="en-US" altLang="en-US" smtClean="0"/>
              <a:pPr>
                <a:spcBef>
                  <a:spcPct val="0"/>
                </a:spcBef>
              </a:pPr>
              <a:t>0</a:t>
            </a:fld>
            <a:endParaRPr lang="en-US" altLang="en-US"/>
          </a:p>
        </p:txBody>
      </p:sp>
    </p:spTree>
    <p:extLst>
      <p:ext uri="{BB962C8B-B14F-4D97-AF65-F5344CB8AC3E}">
        <p14:creationId xmlns:p14="http://schemas.microsoft.com/office/powerpoint/2010/main" val="1614424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41CB7E-5596-874D-838A-7FC65E3926E8}" type="slidenum">
              <a:rPr lang="en-US" smtClean="0"/>
              <a:t>3</a:t>
            </a:fld>
            <a:endParaRPr lang="en-US"/>
          </a:p>
        </p:txBody>
      </p:sp>
    </p:spTree>
    <p:extLst>
      <p:ext uri="{BB962C8B-B14F-4D97-AF65-F5344CB8AC3E}">
        <p14:creationId xmlns:p14="http://schemas.microsoft.com/office/powerpoint/2010/main" val="1096905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41CB7E-5596-874D-838A-7FC65E3926E8}" type="slidenum">
              <a:rPr lang="en-US" smtClean="0"/>
              <a:t>7</a:t>
            </a:fld>
            <a:endParaRPr lang="en-US"/>
          </a:p>
        </p:txBody>
      </p:sp>
    </p:spTree>
    <p:extLst>
      <p:ext uri="{BB962C8B-B14F-4D97-AF65-F5344CB8AC3E}">
        <p14:creationId xmlns:p14="http://schemas.microsoft.com/office/powerpoint/2010/main" val="41775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41CB7E-5596-874D-838A-7FC65E3926E8}" type="slidenum">
              <a:rPr lang="en-US" smtClean="0"/>
              <a:t>8</a:t>
            </a:fld>
            <a:endParaRPr lang="en-US"/>
          </a:p>
        </p:txBody>
      </p:sp>
    </p:spTree>
    <p:extLst>
      <p:ext uri="{BB962C8B-B14F-4D97-AF65-F5344CB8AC3E}">
        <p14:creationId xmlns:p14="http://schemas.microsoft.com/office/powerpoint/2010/main" val="4271931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Geneva"/>
            </a:endParaRP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1pPr>
            <a:lvl2pPr marL="742950" indent="-285750">
              <a:spcBef>
                <a:spcPct val="30000"/>
              </a:spcBef>
              <a:defRPr sz="1200">
                <a:solidFill>
                  <a:schemeClr val="tx1"/>
                </a:solidFill>
                <a:latin typeface="Franklin Gothic Book" panose="020B0503020102020204" pitchFamily="34" charset="0"/>
                <a:ea typeface="Geneva"/>
                <a:cs typeface="Franklin Gothic Book" panose="020B0503020102020204" pitchFamily="34" charset="0"/>
              </a:defRPr>
            </a:lvl2pPr>
            <a:lvl3pPr marL="11430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3pPr>
            <a:lvl4pPr marL="16002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4pPr>
            <a:lvl5pPr marL="2057400" indent="-228600">
              <a:spcBef>
                <a:spcPct val="30000"/>
              </a:spcBef>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Franklin Gothic Book" panose="020B0503020102020204" pitchFamily="34" charset="0"/>
                <a:ea typeface="MS PGothic" panose="020B0600070205080204" pitchFamily="34" charset="-128"/>
                <a:cs typeface="MS PGothic" panose="020B0600070205080204" pitchFamily="34" charset="-128"/>
              </a:defRPr>
            </a:lvl9pPr>
          </a:lstStyle>
          <a:p>
            <a:pPr>
              <a:spcBef>
                <a:spcPct val="0"/>
              </a:spcBef>
            </a:pPr>
            <a:fld id="{7A2D6ED4-501B-4A6E-999F-23DEE20C3952}" type="slidenum">
              <a:rPr lang="en-US" altLang="en-US" smtClean="0"/>
              <a:pPr>
                <a:spcBef>
                  <a:spcPct val="0"/>
                </a:spcBef>
              </a:pPr>
              <a:t>10</a:t>
            </a:fld>
            <a:endParaRPr lang="en-US" altLang="en-US"/>
          </a:p>
        </p:txBody>
      </p:sp>
    </p:spTree>
    <p:extLst>
      <p:ext uri="{BB962C8B-B14F-4D97-AF65-F5344CB8AC3E}">
        <p14:creationId xmlns:p14="http://schemas.microsoft.com/office/powerpoint/2010/main" val="4049208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2070094"/>
            <a:ext cx="9144000" cy="23114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7913" y="5356225"/>
            <a:ext cx="21447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8143875" y="5635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Geneva" charset="-128"/>
              </a:defRPr>
            </a:lvl1pPr>
            <a:lvl2pPr marL="742950" indent="-285750" eaLnBrk="0" hangingPunct="0">
              <a:defRPr>
                <a:solidFill>
                  <a:schemeClr val="tx1"/>
                </a:solidFill>
                <a:latin typeface="Arial" charset="0"/>
                <a:ea typeface="Geneva" charset="-128"/>
              </a:defRPr>
            </a:lvl2pPr>
            <a:lvl3pPr marL="1143000" indent="-228600" eaLnBrk="0" hangingPunct="0">
              <a:defRPr>
                <a:solidFill>
                  <a:schemeClr val="tx1"/>
                </a:solidFill>
                <a:latin typeface="Arial" charset="0"/>
                <a:ea typeface="Geneva" charset="-128"/>
              </a:defRPr>
            </a:lvl3pPr>
            <a:lvl4pPr marL="1600200" indent="-228600" eaLnBrk="0" hangingPunct="0">
              <a:defRPr>
                <a:solidFill>
                  <a:schemeClr val="tx1"/>
                </a:solidFill>
                <a:latin typeface="Arial" charset="0"/>
                <a:ea typeface="Geneva" charset="-128"/>
              </a:defRPr>
            </a:lvl4pPr>
            <a:lvl5pPr marL="2057400" indent="-228600" eaLnBrk="0" hangingPunct="0">
              <a:defRPr>
                <a:solidFill>
                  <a:schemeClr val="tx1"/>
                </a:solidFill>
                <a:latin typeface="Arial" charset="0"/>
                <a:ea typeface="Geneva" charset="-128"/>
              </a:defRPr>
            </a:lvl5pPr>
            <a:lvl6pPr marL="2514600" indent="-228600" defTabSz="457200" eaLnBrk="0" fontAlgn="base" hangingPunct="0">
              <a:spcBef>
                <a:spcPct val="0"/>
              </a:spcBef>
              <a:spcAft>
                <a:spcPct val="0"/>
              </a:spcAft>
              <a:defRPr>
                <a:solidFill>
                  <a:schemeClr val="tx1"/>
                </a:solidFill>
                <a:latin typeface="Arial" charset="0"/>
                <a:ea typeface="Geneva" charset="-128"/>
              </a:defRPr>
            </a:lvl6pPr>
            <a:lvl7pPr marL="2971800" indent="-228600" defTabSz="457200" eaLnBrk="0" fontAlgn="base" hangingPunct="0">
              <a:spcBef>
                <a:spcPct val="0"/>
              </a:spcBef>
              <a:spcAft>
                <a:spcPct val="0"/>
              </a:spcAft>
              <a:defRPr>
                <a:solidFill>
                  <a:schemeClr val="tx1"/>
                </a:solidFill>
                <a:latin typeface="Arial" charset="0"/>
                <a:ea typeface="Geneva" charset="-128"/>
              </a:defRPr>
            </a:lvl7pPr>
            <a:lvl8pPr marL="3429000" indent="-228600" defTabSz="457200" eaLnBrk="0" fontAlgn="base" hangingPunct="0">
              <a:spcBef>
                <a:spcPct val="0"/>
              </a:spcBef>
              <a:spcAft>
                <a:spcPct val="0"/>
              </a:spcAft>
              <a:defRPr>
                <a:solidFill>
                  <a:schemeClr val="tx1"/>
                </a:solidFill>
                <a:latin typeface="Arial" charset="0"/>
                <a:ea typeface="Geneva" charset="-128"/>
              </a:defRPr>
            </a:lvl8pPr>
            <a:lvl9pPr marL="3886200" indent="-228600" defTabSz="457200" eaLnBrk="0" fontAlgn="base" hangingPunct="0">
              <a:spcBef>
                <a:spcPct val="0"/>
              </a:spcBef>
              <a:spcAft>
                <a:spcPct val="0"/>
              </a:spcAft>
              <a:defRPr>
                <a:solidFill>
                  <a:schemeClr val="tx1"/>
                </a:solidFill>
                <a:latin typeface="Arial" charset="0"/>
                <a:ea typeface="Geneva" charset="-128"/>
              </a:defRPr>
            </a:lvl9pPr>
          </a:lstStyle>
          <a:p>
            <a:pPr eaLnBrk="1" hangingPunct="1">
              <a:defRPr/>
            </a:pPr>
            <a:endParaRPr lang="en-US">
              <a:cs typeface="+mn-cs"/>
            </a:endParaRPr>
          </a:p>
        </p:txBody>
      </p:sp>
      <p:sp>
        <p:nvSpPr>
          <p:cNvPr id="8" name="Rectangle 7"/>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9" name="Rectangle 8"/>
          <p:cNvSpPr/>
          <p:nvPr/>
        </p:nvSpPr>
        <p:spPr>
          <a:xfrm>
            <a:off x="8328025" y="6356350"/>
            <a:ext cx="336550" cy="293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3" name="Title 12"/>
          <p:cNvSpPr>
            <a:spLocks noGrp="1"/>
          </p:cNvSpPr>
          <p:nvPr>
            <p:ph type="title"/>
          </p:nvPr>
        </p:nvSpPr>
        <p:spPr>
          <a:xfrm>
            <a:off x="3" y="2165775"/>
            <a:ext cx="8322719" cy="1015663"/>
          </a:xfrm>
          <a:prstGeom prst="rect">
            <a:avLst/>
          </a:prstGeom>
        </p:spPr>
        <p:txBody>
          <a:bodyPr>
            <a:noAutofit/>
          </a:bodyPr>
          <a:lstStyle>
            <a:lvl1pPr algn="r">
              <a:defRPr sz="4800" cap="none" baseline="0">
                <a:solidFill>
                  <a:schemeClr val="bg1"/>
                </a:solidFill>
                <a:latin typeface="Franklin Gothic Book"/>
                <a:cs typeface="Franklin Gothic Book"/>
              </a:defRPr>
            </a:lvl1pPr>
          </a:lstStyle>
          <a:p>
            <a:r>
              <a:rPr lang="en-US"/>
              <a:t>Click to edit Master title style</a:t>
            </a:r>
          </a:p>
        </p:txBody>
      </p:sp>
      <p:sp>
        <p:nvSpPr>
          <p:cNvPr id="23" name="Text Placeholder 22"/>
          <p:cNvSpPr>
            <a:spLocks noGrp="1"/>
          </p:cNvSpPr>
          <p:nvPr>
            <p:ph type="body" sz="quarter" idx="10"/>
          </p:nvPr>
        </p:nvSpPr>
        <p:spPr>
          <a:xfrm>
            <a:off x="3572933" y="3149588"/>
            <a:ext cx="4750331" cy="389460"/>
          </a:xfrm>
          <a:prstGeom prst="rect">
            <a:avLst/>
          </a:prstGeom>
        </p:spPr>
        <p:txBody>
          <a:bodyPr>
            <a:noAutofit/>
          </a:bodyPr>
          <a:lstStyle>
            <a:lvl1pPr algn="r">
              <a:buNone/>
              <a:defRPr sz="2800">
                <a:solidFill>
                  <a:srgbClr val="FFFFFF"/>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3699922"/>
            <a:ext cx="2905125" cy="482600"/>
          </a:xfrm>
          <a:prstGeom prst="rect">
            <a:avLst/>
          </a:prstGeom>
        </p:spPr>
        <p:txBody>
          <a:bodyPr>
            <a:noAutofit/>
          </a:bodyPr>
          <a:lstStyle>
            <a:lvl1pPr algn="r">
              <a:buNone/>
              <a:defRPr sz="1800">
                <a:solidFill>
                  <a:srgbClr val="FFFFFF"/>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43313496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p:nvSpPr>
        <p:spPr>
          <a:xfrm>
            <a:off x="0" y="1871127"/>
            <a:ext cx="9144000" cy="2794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7913" y="5356225"/>
            <a:ext cx="21447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246063"/>
            <a:ext cx="9144000" cy="153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8328025" y="6356350"/>
            <a:ext cx="336550" cy="293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3" name="Title 12"/>
          <p:cNvSpPr>
            <a:spLocks noGrp="1"/>
          </p:cNvSpPr>
          <p:nvPr>
            <p:ph type="title"/>
          </p:nvPr>
        </p:nvSpPr>
        <p:spPr>
          <a:xfrm>
            <a:off x="3" y="2460249"/>
            <a:ext cx="8322719" cy="646331"/>
          </a:xfrm>
          <a:prstGeom prst="rect">
            <a:avLst/>
          </a:prstGeom>
        </p:spPr>
        <p:txBody>
          <a:bodyPr>
            <a:spAutoFit/>
          </a:bodyPr>
          <a:lstStyle>
            <a:lvl1pPr algn="r">
              <a:lnSpc>
                <a:spcPct val="100000"/>
              </a:lnSpc>
              <a:defRPr sz="3600" cap="none" baseline="0">
                <a:solidFill>
                  <a:schemeClr val="bg1"/>
                </a:solidFill>
                <a:latin typeface="Franklin Gothic Book"/>
                <a:cs typeface="Franklin Gothic Book"/>
              </a:defRPr>
            </a:lvl1pPr>
          </a:lstStyle>
          <a:p>
            <a:r>
              <a:rPr lang="en-US"/>
              <a:t>Click to edit Master title style</a:t>
            </a:r>
          </a:p>
        </p:txBody>
      </p:sp>
      <p:sp>
        <p:nvSpPr>
          <p:cNvPr id="23" name="Text Placeholder 22"/>
          <p:cNvSpPr>
            <a:spLocks noGrp="1"/>
          </p:cNvSpPr>
          <p:nvPr>
            <p:ph type="body" sz="quarter" idx="10"/>
          </p:nvPr>
        </p:nvSpPr>
        <p:spPr>
          <a:xfrm>
            <a:off x="3572933" y="3530603"/>
            <a:ext cx="4750331" cy="389460"/>
          </a:xfrm>
          <a:prstGeom prst="rect">
            <a:avLst/>
          </a:prstGeom>
        </p:spPr>
        <p:txBody>
          <a:bodyPr>
            <a:noAutofit/>
          </a:bodyPr>
          <a:lstStyle>
            <a:lvl1pPr algn="r">
              <a:buNone/>
              <a:defRPr sz="2800">
                <a:solidFill>
                  <a:schemeClr val="bg1"/>
                </a:solidFill>
                <a:latin typeface="Franklin Gothic Book"/>
                <a:cs typeface="Franklin Gothic Book"/>
              </a:defRPr>
            </a:lvl1pPr>
          </a:lstStyle>
          <a:p>
            <a:pPr lvl="0"/>
            <a:r>
              <a:rPr lang="en-US"/>
              <a:t>Click to edit Master text styles</a:t>
            </a:r>
          </a:p>
        </p:txBody>
      </p:sp>
      <p:sp>
        <p:nvSpPr>
          <p:cNvPr id="27" name="Text Placeholder 26"/>
          <p:cNvSpPr>
            <a:spLocks noGrp="1"/>
          </p:cNvSpPr>
          <p:nvPr>
            <p:ph type="body" sz="quarter" idx="11"/>
          </p:nvPr>
        </p:nvSpPr>
        <p:spPr>
          <a:xfrm>
            <a:off x="5418140" y="4114807"/>
            <a:ext cx="2905125" cy="482600"/>
          </a:xfrm>
          <a:prstGeom prst="rect">
            <a:avLst/>
          </a:prstGeom>
        </p:spPr>
        <p:txBody>
          <a:bodyPr>
            <a:noAutofit/>
          </a:bodyPr>
          <a:lstStyle>
            <a:lvl1pPr algn="r">
              <a:buNone/>
              <a:defRPr sz="1800">
                <a:solidFill>
                  <a:schemeClr val="bg1"/>
                </a:solidFill>
                <a:latin typeface="Franklin Gothic Book"/>
                <a:cs typeface="Franklin Gothic Book"/>
              </a:defRPr>
            </a:lvl1pPr>
            <a:lvl2pPr>
              <a:buNone/>
              <a:defRPr sz="800">
                <a:solidFill>
                  <a:srgbClr val="95B3D7"/>
                </a:solidFill>
                <a:latin typeface="Franklin Gothic Book"/>
                <a:cs typeface="Franklin Gothic Book"/>
              </a:defRPr>
            </a:lvl2pPr>
            <a:lvl3pPr>
              <a:defRPr sz="800">
                <a:solidFill>
                  <a:srgbClr val="95B3D7"/>
                </a:solidFill>
                <a:latin typeface="Franklin Gothic Book"/>
                <a:cs typeface="Franklin Gothic Book"/>
              </a:defRPr>
            </a:lvl3pPr>
            <a:lvl4pPr>
              <a:defRPr sz="800">
                <a:solidFill>
                  <a:srgbClr val="95B3D7"/>
                </a:solidFill>
                <a:latin typeface="Franklin Gothic Book"/>
                <a:cs typeface="Franklin Gothic Book"/>
              </a:defRPr>
            </a:lvl4pPr>
            <a:lvl5pPr>
              <a:buNone/>
              <a:defRPr sz="800">
                <a:solidFill>
                  <a:srgbClr val="95B3D7"/>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114788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7" name="Content Placeholder 26"/>
          <p:cNvSpPr>
            <a:spLocks noGrp="1"/>
          </p:cNvSpPr>
          <p:nvPr>
            <p:ph sz="quarter" idx="12"/>
          </p:nvPr>
        </p:nvSpPr>
        <p:spPr>
          <a:xfrm>
            <a:off x="457199" y="1600200"/>
            <a:ext cx="8229600" cy="4572000"/>
          </a:xfrm>
          <a:prstGeom prst="rect">
            <a:avLst/>
          </a:prstGeom>
        </p:spPr>
        <p:txBody>
          <a:bodyPr/>
          <a:lstStyle>
            <a:lvl1pPr>
              <a:defRPr sz="2800" baseline="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a:latin typeface="Franklin Gothic Book"/>
                <a:cs typeface="Franklin Gothic Book"/>
              </a:defRPr>
            </a:lvl4pPr>
            <a:lvl5pPr>
              <a:defRPr>
                <a:latin typeface="Franklin Gothic Book"/>
                <a:cs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
        <p:nvSpPr>
          <p:cNvPr id="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249521316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atin typeface="Franklin Gothic Book"/>
                <a:cs typeface="Franklin Gothic Book"/>
              </a:defRPr>
            </a:lvl1pPr>
            <a:lvl2pPr>
              <a:defRPr sz="2400">
                <a:latin typeface="Franklin Gothic Book"/>
                <a:cs typeface="Franklin Gothic Book"/>
              </a:defRPr>
            </a:lvl2pPr>
            <a:lvl3pPr>
              <a:defRPr sz="2000">
                <a:latin typeface="Franklin Gothic Book"/>
                <a:cs typeface="Franklin Gothic Book"/>
              </a:defRPr>
            </a:lvl3pPr>
            <a:lvl4pPr>
              <a:defRPr sz="1800">
                <a:latin typeface="Franklin Gothic Book"/>
                <a:cs typeface="Franklin Gothic Book"/>
              </a:defRPr>
            </a:lvl4pPr>
            <a:lvl5pPr>
              <a:defRPr sz="1800">
                <a:latin typeface="Franklin Gothic Book"/>
                <a:cs typeface="Franklin Gothic Book"/>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495823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2" y="1535113"/>
            <a:ext cx="4040188"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2400" b="1">
                <a:latin typeface="Franklin Gothic Book"/>
                <a:cs typeface="Franklin Gothic Boo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2400">
                <a:latin typeface="Franklin Gothic Book"/>
                <a:cs typeface="Franklin Gothic Book"/>
              </a:defRPr>
            </a:lvl1pPr>
            <a:lvl2pPr>
              <a:defRPr sz="2000">
                <a:latin typeface="Franklin Gothic Book"/>
                <a:cs typeface="Franklin Gothic Book"/>
              </a:defRPr>
            </a:lvl2pPr>
            <a:lvl3pPr>
              <a:defRPr sz="1800">
                <a:latin typeface="Franklin Gothic Book"/>
                <a:cs typeface="Franklin Gothic Book"/>
              </a:defRPr>
            </a:lvl3pPr>
            <a:lvl4pPr>
              <a:defRPr sz="1600">
                <a:latin typeface="Franklin Gothic Book"/>
                <a:cs typeface="Franklin Gothic Book"/>
              </a:defRPr>
            </a:lvl4pPr>
            <a:lvl5pPr>
              <a:defRPr sz="1600">
                <a:latin typeface="Franklin Gothic Book"/>
                <a:cs typeface="Franklin Gothic Book"/>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
        <p:nvSpPr>
          <p:cNvPr id="20"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366908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
        <p:nvSpPr>
          <p:cNvPr id="19"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58498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
        <p:nvSpPr>
          <p:cNvPr id="16"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Tree>
    <p:extLst>
      <p:ext uri="{BB962C8B-B14F-4D97-AF65-F5344CB8AC3E}">
        <p14:creationId xmlns:p14="http://schemas.microsoft.com/office/powerpoint/2010/main" val="409832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435102"/>
            <a:ext cx="5111751" cy="4691063"/>
          </a:xfrm>
          <a:prstGeom prst="rect">
            <a:avLst/>
          </a:prstGeom>
        </p:spPr>
        <p:txBody>
          <a:bodyPr/>
          <a:lstStyle>
            <a:lvl1pPr>
              <a:defRPr sz="3200">
                <a:latin typeface="Franklin Gothic Book"/>
                <a:cs typeface="Franklin Gothic Book"/>
              </a:defRPr>
            </a:lvl1pPr>
            <a:lvl2pPr>
              <a:defRPr sz="2800">
                <a:latin typeface="Franklin Gothic Book"/>
                <a:cs typeface="Franklin Gothic Book"/>
              </a:defRPr>
            </a:lvl2pPr>
            <a:lvl3pPr>
              <a:defRPr sz="2400">
                <a:latin typeface="Franklin Gothic Book"/>
                <a:cs typeface="Franklin Gothic Book"/>
              </a:defRPr>
            </a:lvl3pPr>
            <a:lvl4pPr>
              <a:defRPr sz="2000">
                <a:latin typeface="Franklin Gothic Book"/>
                <a:cs typeface="Franklin Gothic Book"/>
              </a:defRPr>
            </a:lvl4pPr>
            <a:lvl5pPr>
              <a:defRPr sz="2000">
                <a:latin typeface="Franklin Gothic Book"/>
                <a:cs typeface="Franklin Gothic Book"/>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2211919"/>
            <a:ext cx="3008313" cy="3914245"/>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9" name="Text Placeholder 18"/>
          <p:cNvSpPr>
            <a:spLocks noGrp="1"/>
          </p:cNvSpPr>
          <p:nvPr>
            <p:ph type="body" sz="quarter" idx="14"/>
          </p:nvPr>
        </p:nvSpPr>
        <p:spPr>
          <a:xfrm>
            <a:off x="457202" y="1435102"/>
            <a:ext cx="3008313" cy="776288"/>
          </a:xfrm>
          <a:prstGeom prst="rect">
            <a:avLst/>
          </a:prstGeom>
        </p:spPr>
        <p:txBody>
          <a:bodyPr/>
          <a:lstStyle>
            <a:lvl1pPr marL="0" indent="0">
              <a:buNone/>
              <a:defRPr sz="2000" b="1">
                <a:latin typeface="Franklin Gothic Book" pitchFamily="34" charset="0"/>
              </a:defRPr>
            </a:lvl1pPr>
          </a:lstStyle>
          <a:p>
            <a:pPr lvl="0"/>
            <a:r>
              <a:rPr lang="en-US"/>
              <a:t>Click to edit Master text styles</a:t>
            </a:r>
          </a:p>
        </p:txBody>
      </p:sp>
      <p:sp>
        <p:nvSpPr>
          <p:cNvPr id="20"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Tree>
    <p:extLst>
      <p:ext uri="{BB962C8B-B14F-4D97-AF65-F5344CB8AC3E}">
        <p14:creationId xmlns:p14="http://schemas.microsoft.com/office/powerpoint/2010/main" val="3389653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583269"/>
            <a:ext cx="5486400" cy="314430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a:latin typeface="Franklin Gothic Book"/>
                <a:cs typeface="Franklin Gothic Book"/>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Content Placeholder 30"/>
          <p:cNvSpPr>
            <a:spLocks noGrp="1"/>
          </p:cNvSpPr>
          <p:nvPr>
            <p:ph sz="quarter" idx="13"/>
          </p:nvPr>
        </p:nvSpPr>
        <p:spPr>
          <a:xfrm>
            <a:off x="677863" y="742419"/>
            <a:ext cx="2616200" cy="366712"/>
          </a:xfrm>
          <a:prstGeom prst="rect">
            <a:avLst/>
          </a:prstGeom>
        </p:spPr>
        <p:txBody>
          <a:bodyPr>
            <a:noAutofit/>
          </a:bodyPr>
          <a:lstStyle>
            <a:lvl1pPr>
              <a:buNone/>
              <a:defRPr sz="1400">
                <a:solidFill>
                  <a:srgbClr val="FFFFFF"/>
                </a:solidFill>
                <a:latin typeface="Franklin Gothic Book"/>
                <a:cs typeface="Franklin Gothic Book"/>
              </a:defRPr>
            </a:lvl1pPr>
            <a:lvl2pPr>
              <a:buNone/>
              <a:defRPr sz="1000">
                <a:solidFill>
                  <a:schemeClr val="bg1"/>
                </a:solidFill>
                <a:latin typeface="Franklin Gothic Book"/>
                <a:cs typeface="Franklin Gothic Book"/>
              </a:defRPr>
            </a:lvl2pPr>
            <a:lvl3pPr>
              <a:buNone/>
              <a:defRPr sz="1000">
                <a:solidFill>
                  <a:schemeClr val="bg1"/>
                </a:solidFill>
                <a:latin typeface="Franklin Gothic Book"/>
                <a:cs typeface="Franklin Gothic Book"/>
              </a:defRPr>
            </a:lvl3pPr>
            <a:lvl4pPr>
              <a:buNone/>
              <a:defRPr sz="1000">
                <a:solidFill>
                  <a:schemeClr val="bg1"/>
                </a:solidFill>
                <a:latin typeface="Franklin Gothic Book"/>
                <a:cs typeface="Franklin Gothic Book"/>
              </a:defRPr>
            </a:lvl4pPr>
            <a:lvl5pPr>
              <a:buNone/>
              <a:defRPr sz="1000">
                <a:solidFill>
                  <a:schemeClr val="bg1"/>
                </a:solidFill>
                <a:latin typeface="Franklin Gothic Book"/>
                <a:cs typeface="Franklin Gothic Book"/>
              </a:defRPr>
            </a:lvl5pPr>
          </a:lstStyle>
          <a:p>
            <a:pPr lvl="0"/>
            <a:r>
              <a:rPr lang="en-US"/>
              <a:t>Click to edit Master text styles</a:t>
            </a:r>
          </a:p>
        </p:txBody>
      </p:sp>
      <p:sp>
        <p:nvSpPr>
          <p:cNvPr id="10" name="Text Placeholder 9"/>
          <p:cNvSpPr>
            <a:spLocks noGrp="1"/>
          </p:cNvSpPr>
          <p:nvPr>
            <p:ph type="body" sz="quarter" idx="14"/>
          </p:nvPr>
        </p:nvSpPr>
        <p:spPr>
          <a:xfrm>
            <a:off x="1792288" y="4857751"/>
            <a:ext cx="5486400" cy="509588"/>
          </a:xfrm>
          <a:prstGeom prst="rect">
            <a:avLst/>
          </a:prstGeom>
        </p:spPr>
        <p:txBody>
          <a:bodyPr/>
          <a:lstStyle>
            <a:lvl1pPr marL="0" indent="0">
              <a:buNone/>
              <a:defRPr sz="2000" b="1"/>
            </a:lvl1pPr>
          </a:lstStyle>
          <a:p>
            <a:pPr lvl="0"/>
            <a:r>
              <a:rPr lang="en-US"/>
              <a:t>Click to edit Master text styles</a:t>
            </a:r>
          </a:p>
        </p:txBody>
      </p:sp>
      <p:sp>
        <p:nvSpPr>
          <p:cNvPr id="12" name="Title 17"/>
          <p:cNvSpPr>
            <a:spLocks noGrp="1"/>
          </p:cNvSpPr>
          <p:nvPr>
            <p:ph type="title"/>
          </p:nvPr>
        </p:nvSpPr>
        <p:spPr>
          <a:xfrm>
            <a:off x="677344" y="237053"/>
            <a:ext cx="5364683" cy="505884"/>
          </a:xfrm>
          <a:prstGeom prst="rect">
            <a:avLst/>
          </a:prstGeom>
        </p:spPr>
        <p:txBody>
          <a:bodyPr>
            <a:normAutofit/>
          </a:bodyPr>
          <a:lstStyle>
            <a:lvl1pPr algn="l">
              <a:defRPr sz="4000" cap="none" baseline="0">
                <a:solidFill>
                  <a:schemeClr val="bg1"/>
                </a:solidFill>
                <a:latin typeface="Franklin Gothic Book"/>
                <a:cs typeface="Franklin Gothic Book"/>
              </a:defRPr>
            </a:lvl1pPr>
          </a:lstStyle>
          <a:p>
            <a:r>
              <a:rPr lang="en-US"/>
              <a:t>Click to edit Master title style</a:t>
            </a:r>
          </a:p>
        </p:txBody>
      </p:sp>
    </p:spTree>
    <p:extLst>
      <p:ext uri="{BB962C8B-B14F-4D97-AF65-F5344CB8AC3E}">
        <p14:creationId xmlns:p14="http://schemas.microsoft.com/office/powerpoint/2010/main" val="229453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rgbClr val="0E3767"/>
              </a:gs>
              <a:gs pos="100000">
                <a:srgbClr val="10274A"/>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Rectangle 2"/>
          <p:cNvSpPr/>
          <p:nvPr/>
        </p:nvSpPr>
        <p:spPr>
          <a:xfrm>
            <a:off x="0" y="2286000"/>
            <a:ext cx="9144000" cy="22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55888" y="2830513"/>
            <a:ext cx="383222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543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Two Line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613944A-7182-2740-AB46-1BA98C6877A1}" type="slidenum">
              <a:rPr lang="en-US" smtClean="0"/>
              <a:pPr>
                <a:defRPr/>
              </a:pPr>
              <a:t>‹#›</a:t>
            </a:fld>
            <a:endParaRPr lang="en-US"/>
          </a:p>
        </p:txBody>
      </p:sp>
      <p:sp>
        <p:nvSpPr>
          <p:cNvPr id="4" name="Title 1"/>
          <p:cNvSpPr>
            <a:spLocks noGrp="1"/>
          </p:cNvSpPr>
          <p:nvPr>
            <p:ph type="title" hasCustomPrompt="1"/>
          </p:nvPr>
        </p:nvSpPr>
        <p:spPr>
          <a:xfrm>
            <a:off x="192176" y="93342"/>
            <a:ext cx="5664997" cy="991452"/>
          </a:xfrm>
          <a:prstGeom prst="rect">
            <a:avLst/>
          </a:prstGeom>
        </p:spPr>
        <p:txBody>
          <a:bodyPr anchor="ctr" anchorCtr="0"/>
          <a:lstStyle>
            <a:lvl1pPr algn="l">
              <a:lnSpc>
                <a:spcPct val="80000"/>
              </a:lnSpc>
              <a:defRPr sz="3200">
                <a:solidFill>
                  <a:schemeClr val="bg2"/>
                </a:solidFill>
                <a:latin typeface="+mn-lt"/>
              </a:defRPr>
            </a:lvl1pPr>
          </a:lstStyle>
          <a:p>
            <a:r>
              <a:rPr lang="en-US"/>
              <a:t>Click to Insert a One or </a:t>
            </a:r>
            <a:br>
              <a:rPr lang="en-US"/>
            </a:br>
            <a:r>
              <a:rPr lang="en-US"/>
              <a:t>Two Line Title</a:t>
            </a:r>
          </a:p>
        </p:txBody>
      </p:sp>
      <p:sp>
        <p:nvSpPr>
          <p:cNvPr id="7" name="Text Placeholder 6"/>
          <p:cNvSpPr>
            <a:spLocks noGrp="1"/>
          </p:cNvSpPr>
          <p:nvPr>
            <p:ph type="body" sz="quarter" idx="11"/>
          </p:nvPr>
        </p:nvSpPr>
        <p:spPr>
          <a:xfrm>
            <a:off x="192089" y="1363646"/>
            <a:ext cx="8656637" cy="4694255"/>
          </a:xfrm>
          <a:prstGeom prst="rect">
            <a:avLst/>
          </a:prstGeom>
        </p:spPr>
        <p:txBody>
          <a:bodyPr vert="horz"/>
          <a:lstStyle>
            <a:lvl1pPr marL="230188" indent="-230188">
              <a:defRPr sz="2800"/>
            </a:lvl1pPr>
            <a:lvl2pPr>
              <a:defRPr sz="24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56179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613944A-7182-2740-AB46-1BA98C6877A1}" type="slidenum">
              <a:rPr lang="en-US" smtClean="0"/>
              <a:pPr>
                <a:defRPr/>
              </a:pPr>
              <a:t>‹#›</a:t>
            </a:fld>
            <a:endParaRPr lang="en-US"/>
          </a:p>
        </p:txBody>
      </p:sp>
      <p:sp>
        <p:nvSpPr>
          <p:cNvPr id="6" name="Table Placeholder 5"/>
          <p:cNvSpPr>
            <a:spLocks noGrp="1"/>
          </p:cNvSpPr>
          <p:nvPr>
            <p:ph type="tbl" sz="quarter" idx="11"/>
          </p:nvPr>
        </p:nvSpPr>
        <p:spPr>
          <a:xfrm>
            <a:off x="192089" y="1534101"/>
            <a:ext cx="8656637" cy="4511099"/>
          </a:xfrm>
          <a:prstGeom prst="rect">
            <a:avLst/>
          </a:prstGeom>
        </p:spPr>
        <p:txBody>
          <a:bodyPr vert="horz"/>
          <a:lstStyle>
            <a:lvl1pPr marL="0" indent="0" algn="ctr">
              <a:buNone/>
              <a:defRPr i="1" baseline="0"/>
            </a:lvl1pPr>
          </a:lstStyle>
          <a:p>
            <a:r>
              <a:rPr lang="en-US"/>
              <a:t>Click icon to add table</a:t>
            </a:r>
          </a:p>
        </p:txBody>
      </p:sp>
      <p:sp>
        <p:nvSpPr>
          <p:cNvPr id="5" name="Title 1">
            <a:extLst>
              <a:ext uri="{FF2B5EF4-FFF2-40B4-BE49-F238E27FC236}">
                <a16:creationId xmlns:a16="http://schemas.microsoft.com/office/drawing/2014/main" id="{C7D16BCA-F494-1F42-BBDF-33587CA95747}"/>
              </a:ext>
            </a:extLst>
          </p:cNvPr>
          <p:cNvSpPr>
            <a:spLocks noGrp="1"/>
          </p:cNvSpPr>
          <p:nvPr>
            <p:ph type="title" hasCustomPrompt="1"/>
          </p:nvPr>
        </p:nvSpPr>
        <p:spPr>
          <a:xfrm>
            <a:off x="192176" y="93342"/>
            <a:ext cx="5664997" cy="991452"/>
          </a:xfrm>
          <a:prstGeom prst="rect">
            <a:avLst/>
          </a:prstGeom>
        </p:spPr>
        <p:txBody>
          <a:bodyPr anchor="ctr" anchorCtr="0"/>
          <a:lstStyle>
            <a:lvl1pPr algn="l">
              <a:lnSpc>
                <a:spcPct val="80000"/>
              </a:lnSpc>
              <a:defRPr sz="3200">
                <a:solidFill>
                  <a:schemeClr val="bg2"/>
                </a:solidFill>
                <a:latin typeface="+mn-lt"/>
              </a:defRPr>
            </a:lvl1pPr>
          </a:lstStyle>
          <a:p>
            <a:r>
              <a:rPr lang="en-US"/>
              <a:t>Click to Insert a One or </a:t>
            </a:r>
            <a:br>
              <a:rPr lang="en-US"/>
            </a:br>
            <a:r>
              <a:rPr lang="en-US"/>
              <a:t>Two Line Title</a:t>
            </a:r>
          </a:p>
        </p:txBody>
      </p:sp>
    </p:spTree>
    <p:extLst>
      <p:ext uri="{BB962C8B-B14F-4D97-AF65-F5344CB8AC3E}">
        <p14:creationId xmlns:p14="http://schemas.microsoft.com/office/powerpoint/2010/main" val="2122190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6042025" y="0"/>
            <a:ext cx="3101975" cy="114300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2" y="1"/>
            <a:ext cx="6042025" cy="114300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30" name="Picture 6"/>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772275" y="338138"/>
            <a:ext cx="17589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Box 6"/>
          <p:cNvSpPr txBox="1">
            <a:spLocks noChangeArrowheads="1"/>
          </p:cNvSpPr>
          <p:nvPr/>
        </p:nvSpPr>
        <p:spPr bwMode="auto">
          <a:xfrm>
            <a:off x="8061325" y="6351588"/>
            <a:ext cx="625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Geneva"/>
                <a:cs typeface="Geneva"/>
              </a:defRPr>
            </a:lvl1pPr>
            <a:lvl2pPr marL="742950" indent="-285750">
              <a:defRPr>
                <a:solidFill>
                  <a:schemeClr val="tx1"/>
                </a:solidFill>
                <a:latin typeface="Arial" panose="020B0604020202020204" pitchFamily="34" charset="0"/>
                <a:ea typeface="Geneva"/>
                <a:cs typeface="Geneva"/>
              </a:defRPr>
            </a:lvl2pPr>
            <a:lvl3pPr marL="1143000" indent="-228600">
              <a:defRPr>
                <a:solidFill>
                  <a:schemeClr val="tx1"/>
                </a:solidFill>
                <a:latin typeface="Arial" panose="020B0604020202020204" pitchFamily="34" charset="0"/>
                <a:ea typeface="Geneva"/>
                <a:cs typeface="Geneva"/>
              </a:defRPr>
            </a:lvl3pPr>
            <a:lvl4pPr marL="1600200" indent="-228600">
              <a:defRPr>
                <a:solidFill>
                  <a:schemeClr val="tx1"/>
                </a:solidFill>
                <a:latin typeface="Arial" panose="020B0604020202020204" pitchFamily="34" charset="0"/>
                <a:ea typeface="Geneva"/>
                <a:cs typeface="Geneva"/>
              </a:defRPr>
            </a:lvl4pPr>
            <a:lvl5pPr marL="2057400" indent="-228600">
              <a:defRPr>
                <a:solidFill>
                  <a:schemeClr val="tx1"/>
                </a:solidFill>
                <a:latin typeface="Arial" panose="020B0604020202020204" pitchFamily="34" charset="0"/>
                <a:ea typeface="Geneva"/>
                <a:cs typeface="Geneva"/>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Geneva"/>
                <a:cs typeface="Geneva"/>
              </a:defRPr>
            </a:lvl9pPr>
          </a:lstStyle>
          <a:p>
            <a:pPr algn="r" eaLnBrk="1" hangingPunct="1"/>
            <a:fld id="{723AFB74-FDB4-4238-9E61-672312ED8040}" type="slidenum">
              <a:rPr lang="en-US" altLang="en-US" sz="1400">
                <a:latin typeface="Franklin Gothic Book" panose="020B0503020102020204" pitchFamily="34" charset="0"/>
              </a:rPr>
              <a:pPr algn="r" eaLnBrk="1" hangingPunct="1"/>
              <a:t>‹#›</a:t>
            </a:fld>
            <a:endParaRPr lang="en-US" altLang="en-US" sz="1400">
              <a:latin typeface="Franklin Gothic Book" panose="020B0503020102020204" pitchFamily="34" charset="0"/>
            </a:endParaRPr>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59" r:id="rId4"/>
    <p:sldLayoutId id="2147483960" r:id="rId5"/>
    <p:sldLayoutId id="2147483961" r:id="rId6"/>
    <p:sldLayoutId id="2147483962" r:id="rId7"/>
    <p:sldLayoutId id="2147483963" r:id="rId8"/>
    <p:sldLayoutId id="2147483964" r:id="rId9"/>
    <p:sldLayoutId id="2147483968" r:id="rId10"/>
  </p:sldLayoutIdLst>
  <p:hf sldNum="0" hdr="0" ftr="0" dt="0"/>
  <p:txStyles>
    <p:titleStyle>
      <a:lvl1pPr algn="ctr" defTabSz="457200" rtl="0" eaLnBrk="1" fontAlgn="base" hangingPunct="1">
        <a:spcBef>
          <a:spcPct val="0"/>
        </a:spcBef>
        <a:spcAft>
          <a:spcPct val="0"/>
        </a:spcAft>
        <a:defRPr sz="4400" kern="1200">
          <a:solidFill>
            <a:schemeClr val="tx1"/>
          </a:solidFill>
          <a:latin typeface="Franklin Gothic Book" pitchFamily="34" charset="0"/>
          <a:ea typeface="Geneva" charset="-128"/>
          <a:cs typeface="Franklin Gothic Book" pitchFamily="34" charset="0"/>
        </a:defRPr>
      </a:lvl1pPr>
      <a:lvl2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2pPr>
      <a:lvl3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3pPr>
      <a:lvl4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4pPr>
      <a:lvl5pPr algn="ctr" defTabSz="457200" rtl="0" eaLnBrk="1" fontAlgn="base" hangingPunct="1">
        <a:spcBef>
          <a:spcPct val="0"/>
        </a:spcBef>
        <a:spcAft>
          <a:spcPct val="0"/>
        </a:spcAft>
        <a:defRPr sz="4400">
          <a:solidFill>
            <a:schemeClr val="tx1"/>
          </a:solidFill>
          <a:latin typeface="Franklin Gothic Book" pitchFamily="34" charset="0"/>
          <a:ea typeface="Geneva" charset="-128"/>
          <a:cs typeface="Franklin Gothic Book"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6pPr>
      <a:lvl7pPr marL="9144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7pPr>
      <a:lvl8pPr marL="13716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8pPr>
      <a:lvl9pPr marL="1828800" algn="ctr" defTabSz="457200" rtl="0" eaLnBrk="1" fontAlgn="base" hangingPunct="1">
        <a:spcBef>
          <a:spcPct val="0"/>
        </a:spcBef>
        <a:spcAft>
          <a:spcPct val="0"/>
        </a:spcAft>
        <a:defRPr sz="4400">
          <a:solidFill>
            <a:schemeClr val="tx1"/>
          </a:solidFill>
          <a:latin typeface="Calibri" charset="0"/>
          <a:ea typeface="Geneva" charset="-128"/>
          <a:cs typeface="Geneva"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Franklin Gothic Book" pitchFamily="34" charset="0"/>
          <a:ea typeface="Franklin Gothic Book" pitchFamily="34" charset="0"/>
          <a:cs typeface="Franklin Gothic Book" pitchFamily="34"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Franklin Gothic Book" pitchFamily="34" charset="0"/>
          <a:ea typeface="Franklin Gothic Book" pitchFamily="34" charset="0"/>
          <a:cs typeface="Franklin Gothic Book" pitchFamily="34"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Franklin Gothic Book" pitchFamily="34" charset="0"/>
          <a:ea typeface="MS PGothic" pitchFamily="34" charset="-128"/>
          <a:cs typeface="MS PGothic" pitchFamily="34" charset="-128"/>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Franklin Gothic Book" pitchFamily="34" charset="0"/>
          <a:ea typeface="MS PGothic" pitchFamily="34" charset="-128"/>
          <a:cs typeface="MS PGothic" pitchFamily="34" charset="-128"/>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Franklin Gothic Book" pitchFamily="34" charset="0"/>
          <a:ea typeface="MS PGothic" pitchFamily="34" charset="-128"/>
          <a:cs typeface="MS PGothic"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03070" y="6356351"/>
            <a:ext cx="2345359" cy="366183"/>
          </a:xfrm>
          <a:prstGeom prst="rect">
            <a:avLst/>
          </a:prstGeom>
        </p:spPr>
        <p:txBody>
          <a:bodyPr vert="horz" lIns="91440" tIns="45720" rIns="91440" bIns="45720" rtlCol="0" anchor="ctr"/>
          <a:lstStyle>
            <a:lvl1pPr algn="r" fontAlgn="auto">
              <a:spcBef>
                <a:spcPts val="0"/>
              </a:spcBef>
              <a:spcAft>
                <a:spcPts val="0"/>
              </a:spcAft>
              <a:defRPr sz="1000" smtClean="0">
                <a:solidFill>
                  <a:schemeClr val="tx1">
                    <a:tint val="75000"/>
                  </a:schemeClr>
                </a:solidFill>
                <a:latin typeface="+mn-lt"/>
                <a:ea typeface="+mn-ea"/>
                <a:cs typeface="+mn-cs"/>
              </a:defRPr>
            </a:lvl1pPr>
          </a:lstStyle>
          <a:p>
            <a:pPr>
              <a:defRPr/>
            </a:pPr>
            <a:fld id="{3613944A-7182-2740-AB46-1BA98C6877A1}" type="slidenum">
              <a:rPr lang="en-US" smtClean="0"/>
              <a:pPr>
                <a:defRPr/>
              </a:pPr>
              <a:t>‹#›</a:t>
            </a:fld>
            <a:endParaRPr lang="en-US"/>
          </a:p>
        </p:txBody>
      </p:sp>
      <p:sp>
        <p:nvSpPr>
          <p:cNvPr id="7" name="Rectangle 6"/>
          <p:cNvSpPr/>
          <p:nvPr userDrawn="1"/>
        </p:nvSpPr>
        <p:spPr>
          <a:xfrm>
            <a:off x="6042026" y="0"/>
            <a:ext cx="3101975" cy="1158240"/>
          </a:xfrm>
          <a:prstGeom prst="rect">
            <a:avLst/>
          </a:prstGeom>
          <a:solidFill>
            <a:srgbClr val="F0F4F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userDrawn="1"/>
        </p:nvSpPr>
        <p:spPr>
          <a:xfrm>
            <a:off x="3" y="3"/>
            <a:ext cx="6042025" cy="1158240"/>
          </a:xfrm>
          <a:prstGeom prst="rect">
            <a:avLst/>
          </a:prstGeom>
          <a:gradFill flip="none" rotWithShape="1">
            <a:gsLst>
              <a:gs pos="0">
                <a:srgbClr val="0E3767"/>
              </a:gs>
              <a:gs pos="100000">
                <a:srgbClr val="10274A"/>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72275" y="241305"/>
            <a:ext cx="1758950" cy="6900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3476" r:id="rId1"/>
    <p:sldLayoutId id="2147493481" r:id="rId2"/>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Franklin Gothic Medium"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1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svg"/><Relationship Id="rId1" Type="http://schemas.openxmlformats.org/officeDocument/2006/relationships/slideLayout" Target="../slideLayouts/slideLayout1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9.png"/><Relationship Id="rId10" Type="http://schemas.openxmlformats.org/officeDocument/2006/relationships/image" Target="../media/image10.svg"/><Relationship Id="rId19" Type="http://schemas.openxmlformats.org/officeDocument/2006/relationships/image" Target="../media/image23.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hyperlink" Target="mailto:Referrals@GenomeMedical.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4.svg"/><Relationship Id="rId20" Type="http://schemas.openxmlformats.org/officeDocument/2006/relationships/image" Target="../media/image29.png"/><Relationship Id="rId1" Type="http://schemas.openxmlformats.org/officeDocument/2006/relationships/slideLayout" Target="../slideLayouts/slideLayout1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19" Type="http://schemas.openxmlformats.org/officeDocument/2006/relationships/image" Target="../media/image28.png"/><Relationship Id="rId4" Type="http://schemas.openxmlformats.org/officeDocument/2006/relationships/image" Target="../media/image16.svg"/><Relationship Id="rId9" Type="http://schemas.openxmlformats.org/officeDocument/2006/relationships/image" Target="../media/image7.png"/><Relationship Id="rId1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4.xml"/><Relationship Id="rId16" Type="http://schemas.openxmlformats.org/officeDocument/2006/relationships/image" Target="../media/image16.svg"/><Relationship Id="rId1" Type="http://schemas.openxmlformats.org/officeDocument/2006/relationships/slideLayout" Target="../slideLayouts/slideLayout1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19" Type="http://schemas.openxmlformats.org/officeDocument/2006/relationships/image" Target="../media/image30.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C553F8-0D11-4715-A117-51F9B097B510}"/>
              </a:ext>
            </a:extLst>
          </p:cNvPr>
          <p:cNvSpPr>
            <a:spLocks noGrp="1"/>
          </p:cNvSpPr>
          <p:nvPr>
            <p:ph type="title"/>
          </p:nvPr>
        </p:nvSpPr>
        <p:spPr>
          <a:xfrm>
            <a:off x="736850" y="2525978"/>
            <a:ext cx="8322719" cy="1015663"/>
          </a:xfrm>
        </p:spPr>
        <p:txBody>
          <a:bodyPr lIns="91440" tIns="45720" rIns="91440" bIns="45720" anchor="t">
            <a:noAutofit/>
          </a:bodyPr>
          <a:lstStyle/>
          <a:p>
            <a:r>
              <a:rPr lang="en-US" dirty="0">
                <a:ea typeface="Geneva"/>
              </a:rPr>
              <a:t>Genome </a:t>
            </a:r>
            <a:r>
              <a:rPr lang="en-US">
                <a:ea typeface="Geneva"/>
              </a:rPr>
              <a:t>Genetic Counseling</a:t>
            </a:r>
            <a:endParaRPr lang="en-US" dirty="0">
              <a:ea typeface="Genev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48B526-EF3F-D242-8C85-44A68DD95A28}"/>
              </a:ext>
            </a:extLst>
          </p:cNvPr>
          <p:cNvSpPr>
            <a:spLocks noGrp="1"/>
          </p:cNvSpPr>
          <p:nvPr>
            <p:ph type="sldNum" sz="quarter" idx="10"/>
          </p:nvPr>
        </p:nvSpPr>
        <p:spPr>
          <a:xfrm>
            <a:off x="6503070" y="5624514"/>
            <a:ext cx="2345359" cy="274637"/>
          </a:xfrm>
        </p:spPr>
        <p:txBody>
          <a:bodyPr anchor="ctr">
            <a:normAutofit/>
          </a:bodyPr>
          <a:lstStyle/>
          <a:p>
            <a:pPr>
              <a:spcAft>
                <a:spcPts val="600"/>
              </a:spcAft>
              <a:defRPr/>
            </a:pPr>
            <a:fld id="{3613944A-7182-2740-AB46-1BA98C6877A1}" type="slidenum">
              <a:rPr lang="en-US" smtClean="0"/>
              <a:pPr>
                <a:spcAft>
                  <a:spcPts val="600"/>
                </a:spcAft>
                <a:defRPr/>
              </a:pPr>
              <a:t>1</a:t>
            </a:fld>
            <a:endParaRPr lang="en-US"/>
          </a:p>
        </p:txBody>
      </p:sp>
      <p:sp>
        <p:nvSpPr>
          <p:cNvPr id="3" name="Title 2">
            <a:extLst>
              <a:ext uri="{FF2B5EF4-FFF2-40B4-BE49-F238E27FC236}">
                <a16:creationId xmlns:a16="http://schemas.microsoft.com/office/drawing/2014/main" id="{3C07C259-C4E4-3049-B053-9E26867BCA6A}"/>
              </a:ext>
            </a:extLst>
          </p:cNvPr>
          <p:cNvSpPr>
            <a:spLocks noGrp="1"/>
          </p:cNvSpPr>
          <p:nvPr>
            <p:ph type="title"/>
          </p:nvPr>
        </p:nvSpPr>
        <p:spPr>
          <a:xfrm>
            <a:off x="145995" y="289948"/>
            <a:ext cx="5664997" cy="743589"/>
          </a:xfrm>
        </p:spPr>
        <p:txBody>
          <a:bodyPr anchor="ctr">
            <a:normAutofit/>
          </a:bodyPr>
          <a:lstStyle/>
          <a:p>
            <a:r>
              <a:rPr lang="en-US" dirty="0"/>
              <a:t>Genome Medical Overview</a:t>
            </a:r>
          </a:p>
        </p:txBody>
      </p:sp>
      <p:pic>
        <p:nvPicPr>
          <p:cNvPr id="4" name="Picture 3">
            <a:extLst>
              <a:ext uri="{FF2B5EF4-FFF2-40B4-BE49-F238E27FC236}">
                <a16:creationId xmlns:a16="http://schemas.microsoft.com/office/drawing/2014/main" id="{516E9B4E-27A2-B541-957B-39E257319F46}"/>
              </a:ext>
            </a:extLst>
          </p:cNvPr>
          <p:cNvPicPr>
            <a:picLocks noChangeAspect="1"/>
          </p:cNvPicPr>
          <p:nvPr/>
        </p:nvPicPr>
        <p:blipFill>
          <a:blip r:embed="rId2"/>
          <a:stretch>
            <a:fillRect/>
          </a:stretch>
        </p:blipFill>
        <p:spPr>
          <a:xfrm>
            <a:off x="626883" y="1779700"/>
            <a:ext cx="7890235" cy="4151044"/>
          </a:xfrm>
          <a:prstGeom prst="rect">
            <a:avLst/>
          </a:prstGeom>
        </p:spPr>
      </p:pic>
    </p:spTree>
    <p:extLst>
      <p:ext uri="{BB962C8B-B14F-4D97-AF65-F5344CB8AC3E}">
        <p14:creationId xmlns:p14="http://schemas.microsoft.com/office/powerpoint/2010/main" val="572691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ight Arrow 31">
            <a:extLst>
              <a:ext uri="{FF2B5EF4-FFF2-40B4-BE49-F238E27FC236}">
                <a16:creationId xmlns:a16="http://schemas.microsoft.com/office/drawing/2014/main" id="{18628250-83B7-9C4A-A19A-4888FAD2A70B}"/>
              </a:ext>
            </a:extLst>
          </p:cNvPr>
          <p:cNvSpPr/>
          <p:nvPr/>
        </p:nvSpPr>
        <p:spPr>
          <a:xfrm>
            <a:off x="471916" y="4807350"/>
            <a:ext cx="822987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0A20A63A-38A9-C74F-9E88-5C9CD02E15D7}"/>
              </a:ext>
            </a:extLst>
          </p:cNvPr>
          <p:cNvSpPr/>
          <p:nvPr/>
        </p:nvSpPr>
        <p:spPr>
          <a:xfrm>
            <a:off x="619323" y="2950243"/>
            <a:ext cx="790535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6789897F-71E8-8044-B63F-4FB543E93F7E}"/>
              </a:ext>
            </a:extLst>
          </p:cNvPr>
          <p:cNvSpPr>
            <a:spLocks noGrp="1"/>
          </p:cNvSpPr>
          <p:nvPr>
            <p:ph type="sldNum" sz="quarter" idx="10"/>
          </p:nvPr>
        </p:nvSpPr>
        <p:spPr>
          <a:xfrm>
            <a:off x="6438275" y="5447860"/>
            <a:ext cx="2345359" cy="274637"/>
          </a:xfrm>
        </p:spPr>
        <p:txBody>
          <a:bodyPr/>
          <a:lstStyle/>
          <a:p>
            <a:pPr>
              <a:defRPr/>
            </a:pPr>
            <a:fld id="{3613944A-7182-2740-AB46-1BA98C6877A1}" type="slidenum">
              <a:rPr lang="en-US" smtClean="0"/>
              <a:pPr>
                <a:defRPr/>
              </a:pPr>
              <a:t>2</a:t>
            </a:fld>
            <a:endParaRPr lang="en-US" dirty="0"/>
          </a:p>
        </p:txBody>
      </p:sp>
      <p:sp>
        <p:nvSpPr>
          <p:cNvPr id="3" name="Title 2">
            <a:extLst>
              <a:ext uri="{FF2B5EF4-FFF2-40B4-BE49-F238E27FC236}">
                <a16:creationId xmlns:a16="http://schemas.microsoft.com/office/drawing/2014/main" id="{02930812-AA3B-BE41-8D0E-597BABFE4494}"/>
              </a:ext>
            </a:extLst>
          </p:cNvPr>
          <p:cNvSpPr>
            <a:spLocks noGrp="1"/>
          </p:cNvSpPr>
          <p:nvPr>
            <p:ph type="title"/>
          </p:nvPr>
        </p:nvSpPr>
        <p:spPr/>
        <p:txBody>
          <a:bodyPr/>
          <a:lstStyle/>
          <a:p>
            <a:r>
              <a:rPr lang="en-US" dirty="0"/>
              <a:t>Genome Medical Process</a:t>
            </a:r>
          </a:p>
        </p:txBody>
      </p:sp>
      <p:pic>
        <p:nvPicPr>
          <p:cNvPr id="8" name="Graphic 7" descr="Questions with solid fill">
            <a:extLst>
              <a:ext uri="{FF2B5EF4-FFF2-40B4-BE49-F238E27FC236}">
                <a16:creationId xmlns:a16="http://schemas.microsoft.com/office/drawing/2014/main" id="{B7268B31-30B7-984E-8275-096965F384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9974" y="2120044"/>
            <a:ext cx="914400" cy="914400"/>
          </a:xfrm>
          <a:prstGeom prst="rect">
            <a:avLst/>
          </a:prstGeom>
        </p:spPr>
      </p:pic>
      <p:pic>
        <p:nvPicPr>
          <p:cNvPr id="10" name="Graphic 9" descr="Document with solid fill">
            <a:extLst>
              <a:ext uri="{FF2B5EF4-FFF2-40B4-BE49-F238E27FC236}">
                <a16:creationId xmlns:a16="http://schemas.microsoft.com/office/drawing/2014/main" id="{F0E3432D-0C17-494D-9E4C-2B607FF764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0380" y="2120044"/>
            <a:ext cx="914400" cy="914400"/>
          </a:xfrm>
          <a:prstGeom prst="rect">
            <a:avLst/>
          </a:prstGeom>
        </p:spPr>
      </p:pic>
      <p:pic>
        <p:nvPicPr>
          <p:cNvPr id="12" name="Graphic 11" descr="Speaker phone with solid fill">
            <a:extLst>
              <a:ext uri="{FF2B5EF4-FFF2-40B4-BE49-F238E27FC236}">
                <a16:creationId xmlns:a16="http://schemas.microsoft.com/office/drawing/2014/main" id="{FF06EA4A-1CEB-2C42-886A-7964B7163B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186726" y="2120044"/>
            <a:ext cx="914400" cy="914400"/>
          </a:xfrm>
          <a:prstGeom prst="rect">
            <a:avLst/>
          </a:prstGeom>
        </p:spPr>
      </p:pic>
      <p:pic>
        <p:nvPicPr>
          <p:cNvPr id="14" name="Graphic 13" descr="Smart Phone with solid fill">
            <a:extLst>
              <a:ext uri="{FF2B5EF4-FFF2-40B4-BE49-F238E27FC236}">
                <a16:creationId xmlns:a16="http://schemas.microsoft.com/office/drawing/2014/main" id="{EBF25ADD-ABAC-CF4E-8FF6-0051854980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39626" y="2120044"/>
            <a:ext cx="914400" cy="914400"/>
          </a:xfrm>
          <a:prstGeom prst="rect">
            <a:avLst/>
          </a:prstGeom>
        </p:spPr>
      </p:pic>
      <p:pic>
        <p:nvPicPr>
          <p:cNvPr id="16" name="Graphic 15" descr="DNA with solid fill">
            <a:extLst>
              <a:ext uri="{FF2B5EF4-FFF2-40B4-BE49-F238E27FC236}">
                <a16:creationId xmlns:a16="http://schemas.microsoft.com/office/drawing/2014/main" id="{69838D49-CCA6-314E-82FA-858C36A899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6062" y="3993166"/>
            <a:ext cx="914400" cy="914400"/>
          </a:xfrm>
          <a:prstGeom prst="rect">
            <a:avLst/>
          </a:prstGeom>
        </p:spPr>
      </p:pic>
      <p:pic>
        <p:nvPicPr>
          <p:cNvPr id="17" name="Graphic 16" descr="Smart Phone with solid fill">
            <a:extLst>
              <a:ext uri="{FF2B5EF4-FFF2-40B4-BE49-F238E27FC236}">
                <a16:creationId xmlns:a16="http://schemas.microsoft.com/office/drawing/2014/main" id="{3298B851-950F-5945-9C66-6E825D1C07C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222432" y="3993166"/>
            <a:ext cx="914400" cy="914400"/>
          </a:xfrm>
          <a:prstGeom prst="rect">
            <a:avLst/>
          </a:prstGeom>
        </p:spPr>
      </p:pic>
      <p:pic>
        <p:nvPicPr>
          <p:cNvPr id="19" name="Graphic 18" descr="Open envelope with solid fill">
            <a:extLst>
              <a:ext uri="{FF2B5EF4-FFF2-40B4-BE49-F238E27FC236}">
                <a16:creationId xmlns:a16="http://schemas.microsoft.com/office/drawing/2014/main" id="{48851247-7732-4744-A15B-A0B3B8238D8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138710" y="3957780"/>
            <a:ext cx="914400" cy="914400"/>
          </a:xfrm>
          <a:prstGeom prst="rect">
            <a:avLst/>
          </a:prstGeom>
        </p:spPr>
      </p:pic>
      <p:pic>
        <p:nvPicPr>
          <p:cNvPr id="21" name="Graphic 20" descr="Upload with solid fill">
            <a:extLst>
              <a:ext uri="{FF2B5EF4-FFF2-40B4-BE49-F238E27FC236}">
                <a16:creationId xmlns:a16="http://schemas.microsoft.com/office/drawing/2014/main" id="{C0F0C9FC-F39F-A945-8D71-67A332BD51B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243151" y="4010279"/>
            <a:ext cx="914400" cy="914400"/>
          </a:xfrm>
          <a:prstGeom prst="rect">
            <a:avLst/>
          </a:prstGeom>
        </p:spPr>
      </p:pic>
      <p:sp>
        <p:nvSpPr>
          <p:cNvPr id="22" name="TextBox 21">
            <a:extLst>
              <a:ext uri="{FF2B5EF4-FFF2-40B4-BE49-F238E27FC236}">
                <a16:creationId xmlns:a16="http://schemas.microsoft.com/office/drawing/2014/main" id="{801E3F06-0153-2C48-BAD8-88E015ED57CE}"/>
              </a:ext>
            </a:extLst>
          </p:cNvPr>
          <p:cNvSpPr txBox="1"/>
          <p:nvPr/>
        </p:nvSpPr>
        <p:spPr>
          <a:xfrm>
            <a:off x="619324" y="3092073"/>
            <a:ext cx="1855701" cy="461665"/>
          </a:xfrm>
          <a:prstGeom prst="rect">
            <a:avLst/>
          </a:prstGeom>
          <a:noFill/>
        </p:spPr>
        <p:txBody>
          <a:bodyPr wrap="square" rtlCol="0">
            <a:spAutoFit/>
          </a:bodyPr>
          <a:lstStyle/>
          <a:p>
            <a:pPr algn="ctr"/>
            <a:r>
              <a:rPr lang="en-US" sz="1200" dirty="0">
                <a:solidFill>
                  <a:schemeClr val="bg1"/>
                </a:solidFill>
              </a:rPr>
              <a:t>Genetic testing </a:t>
            </a:r>
          </a:p>
          <a:p>
            <a:pPr algn="ctr"/>
            <a:r>
              <a:rPr lang="en-US" sz="1200" dirty="0">
                <a:solidFill>
                  <a:schemeClr val="bg1"/>
                </a:solidFill>
              </a:rPr>
              <a:t>requested/recommended</a:t>
            </a:r>
          </a:p>
        </p:txBody>
      </p:sp>
      <p:sp>
        <p:nvSpPr>
          <p:cNvPr id="23" name="TextBox 22">
            <a:extLst>
              <a:ext uri="{FF2B5EF4-FFF2-40B4-BE49-F238E27FC236}">
                <a16:creationId xmlns:a16="http://schemas.microsoft.com/office/drawing/2014/main" id="{341A86FE-2316-A347-B1FA-38AD7964695A}"/>
              </a:ext>
            </a:extLst>
          </p:cNvPr>
          <p:cNvSpPr txBox="1"/>
          <p:nvPr/>
        </p:nvSpPr>
        <p:spPr>
          <a:xfrm>
            <a:off x="2846262" y="3092073"/>
            <a:ext cx="1682640" cy="461665"/>
          </a:xfrm>
          <a:prstGeom prst="rect">
            <a:avLst/>
          </a:prstGeom>
          <a:noFill/>
        </p:spPr>
        <p:txBody>
          <a:bodyPr wrap="square" rtlCol="0">
            <a:spAutoFit/>
          </a:bodyPr>
          <a:lstStyle/>
          <a:p>
            <a:pPr algn="ctr"/>
            <a:r>
              <a:rPr lang="en-US" sz="1200" dirty="0">
                <a:solidFill>
                  <a:schemeClr val="bg1"/>
                </a:solidFill>
              </a:rPr>
              <a:t>Referral emailed/faxed</a:t>
            </a:r>
          </a:p>
          <a:p>
            <a:pPr algn="ctr"/>
            <a:r>
              <a:rPr lang="en-US" sz="1200" dirty="0">
                <a:solidFill>
                  <a:schemeClr val="bg1"/>
                </a:solidFill>
              </a:rPr>
              <a:t> to Genome</a:t>
            </a:r>
          </a:p>
        </p:txBody>
      </p:sp>
      <p:sp>
        <p:nvSpPr>
          <p:cNvPr id="24" name="TextBox 23">
            <a:extLst>
              <a:ext uri="{FF2B5EF4-FFF2-40B4-BE49-F238E27FC236}">
                <a16:creationId xmlns:a16="http://schemas.microsoft.com/office/drawing/2014/main" id="{24324D6A-2968-2847-A4B3-1CF1FC6490FF}"/>
              </a:ext>
            </a:extLst>
          </p:cNvPr>
          <p:cNvSpPr txBox="1"/>
          <p:nvPr/>
        </p:nvSpPr>
        <p:spPr>
          <a:xfrm>
            <a:off x="4925982" y="3092073"/>
            <a:ext cx="1435907" cy="461665"/>
          </a:xfrm>
          <a:prstGeom prst="rect">
            <a:avLst/>
          </a:prstGeom>
          <a:noFill/>
        </p:spPr>
        <p:txBody>
          <a:bodyPr wrap="square" rtlCol="0">
            <a:spAutoFit/>
          </a:bodyPr>
          <a:lstStyle/>
          <a:p>
            <a:pPr algn="ctr"/>
            <a:r>
              <a:rPr lang="en-US" sz="1200" dirty="0">
                <a:solidFill>
                  <a:schemeClr val="bg1"/>
                </a:solidFill>
              </a:rPr>
              <a:t>GM staff calls </a:t>
            </a:r>
          </a:p>
          <a:p>
            <a:pPr algn="ctr"/>
            <a:r>
              <a:rPr lang="en-US" sz="1200" dirty="0">
                <a:solidFill>
                  <a:schemeClr val="bg1"/>
                </a:solidFill>
              </a:rPr>
              <a:t>patient to schedule</a:t>
            </a:r>
          </a:p>
        </p:txBody>
      </p:sp>
      <p:sp>
        <p:nvSpPr>
          <p:cNvPr id="25" name="TextBox 24">
            <a:extLst>
              <a:ext uri="{FF2B5EF4-FFF2-40B4-BE49-F238E27FC236}">
                <a16:creationId xmlns:a16="http://schemas.microsoft.com/office/drawing/2014/main" id="{2AD98B05-F273-7446-8A25-B93A69E755FD}"/>
              </a:ext>
            </a:extLst>
          </p:cNvPr>
          <p:cNvSpPr txBox="1"/>
          <p:nvPr/>
        </p:nvSpPr>
        <p:spPr>
          <a:xfrm>
            <a:off x="6979651" y="3117497"/>
            <a:ext cx="1232517" cy="276999"/>
          </a:xfrm>
          <a:prstGeom prst="rect">
            <a:avLst/>
          </a:prstGeom>
          <a:noFill/>
        </p:spPr>
        <p:txBody>
          <a:bodyPr wrap="square" rtlCol="0">
            <a:spAutoFit/>
          </a:bodyPr>
          <a:lstStyle/>
          <a:p>
            <a:pPr algn="ctr"/>
            <a:r>
              <a:rPr lang="en-US" sz="1200" dirty="0">
                <a:solidFill>
                  <a:schemeClr val="bg1"/>
                </a:solidFill>
              </a:rPr>
              <a:t>Pre-Test Consult</a:t>
            </a:r>
          </a:p>
        </p:txBody>
      </p:sp>
      <p:sp>
        <p:nvSpPr>
          <p:cNvPr id="27" name="TextBox 26">
            <a:extLst>
              <a:ext uri="{FF2B5EF4-FFF2-40B4-BE49-F238E27FC236}">
                <a16:creationId xmlns:a16="http://schemas.microsoft.com/office/drawing/2014/main" id="{819B0210-6028-7E4A-9F01-DF0E0AF9C1FE}"/>
              </a:ext>
            </a:extLst>
          </p:cNvPr>
          <p:cNvSpPr txBox="1"/>
          <p:nvPr/>
        </p:nvSpPr>
        <p:spPr>
          <a:xfrm>
            <a:off x="3029999" y="4978152"/>
            <a:ext cx="1299266" cy="276999"/>
          </a:xfrm>
          <a:prstGeom prst="rect">
            <a:avLst/>
          </a:prstGeom>
          <a:noFill/>
        </p:spPr>
        <p:txBody>
          <a:bodyPr wrap="square" rtlCol="0">
            <a:spAutoFit/>
          </a:bodyPr>
          <a:lstStyle/>
          <a:p>
            <a:pPr algn="ctr"/>
            <a:r>
              <a:rPr lang="en-US" sz="1200" dirty="0">
                <a:solidFill>
                  <a:schemeClr val="bg1"/>
                </a:solidFill>
              </a:rPr>
              <a:t>Post-Test Consult</a:t>
            </a:r>
          </a:p>
        </p:txBody>
      </p:sp>
      <p:sp>
        <p:nvSpPr>
          <p:cNvPr id="28" name="TextBox 27">
            <a:extLst>
              <a:ext uri="{FF2B5EF4-FFF2-40B4-BE49-F238E27FC236}">
                <a16:creationId xmlns:a16="http://schemas.microsoft.com/office/drawing/2014/main" id="{25C1D362-888D-714D-A845-5164A6BA8CA5}"/>
              </a:ext>
            </a:extLst>
          </p:cNvPr>
          <p:cNvSpPr txBox="1"/>
          <p:nvPr/>
        </p:nvSpPr>
        <p:spPr>
          <a:xfrm>
            <a:off x="976803" y="4966821"/>
            <a:ext cx="1072922" cy="461665"/>
          </a:xfrm>
          <a:prstGeom prst="rect">
            <a:avLst/>
          </a:prstGeom>
          <a:noFill/>
        </p:spPr>
        <p:txBody>
          <a:bodyPr wrap="square" rtlCol="0">
            <a:spAutoFit/>
          </a:bodyPr>
          <a:lstStyle/>
          <a:p>
            <a:pPr algn="ctr"/>
            <a:r>
              <a:rPr lang="en-US" sz="1200" dirty="0">
                <a:solidFill>
                  <a:schemeClr val="bg1"/>
                </a:solidFill>
              </a:rPr>
              <a:t>Test collected</a:t>
            </a:r>
          </a:p>
          <a:p>
            <a:pPr algn="ctr"/>
            <a:r>
              <a:rPr lang="en-US" sz="1200" dirty="0">
                <a:solidFill>
                  <a:schemeClr val="bg1"/>
                </a:solidFill>
              </a:rPr>
              <a:t> &amp; resulted</a:t>
            </a:r>
          </a:p>
        </p:txBody>
      </p:sp>
      <p:sp>
        <p:nvSpPr>
          <p:cNvPr id="29" name="TextBox 28">
            <a:extLst>
              <a:ext uri="{FF2B5EF4-FFF2-40B4-BE49-F238E27FC236}">
                <a16:creationId xmlns:a16="http://schemas.microsoft.com/office/drawing/2014/main" id="{967EEB7D-E7E5-664C-8343-B4E8CEE489B1}"/>
              </a:ext>
            </a:extLst>
          </p:cNvPr>
          <p:cNvSpPr txBox="1"/>
          <p:nvPr/>
        </p:nvSpPr>
        <p:spPr>
          <a:xfrm>
            <a:off x="5039155" y="4959973"/>
            <a:ext cx="1268937" cy="461665"/>
          </a:xfrm>
          <a:prstGeom prst="rect">
            <a:avLst/>
          </a:prstGeom>
          <a:noFill/>
        </p:spPr>
        <p:txBody>
          <a:bodyPr wrap="square" rtlCol="0">
            <a:spAutoFit/>
          </a:bodyPr>
          <a:lstStyle/>
          <a:p>
            <a:pPr algn="ctr"/>
            <a:r>
              <a:rPr lang="en-US" sz="1200" dirty="0">
                <a:solidFill>
                  <a:schemeClr val="bg1"/>
                </a:solidFill>
              </a:rPr>
              <a:t>HIM uploads</a:t>
            </a:r>
          </a:p>
          <a:p>
            <a:pPr algn="ctr"/>
            <a:r>
              <a:rPr lang="en-US" sz="1200" dirty="0">
                <a:solidFill>
                  <a:schemeClr val="bg1"/>
                </a:solidFill>
              </a:rPr>
              <a:t>summary to Epic</a:t>
            </a:r>
          </a:p>
        </p:txBody>
      </p:sp>
      <p:sp>
        <p:nvSpPr>
          <p:cNvPr id="30" name="TextBox 29">
            <a:extLst>
              <a:ext uri="{FF2B5EF4-FFF2-40B4-BE49-F238E27FC236}">
                <a16:creationId xmlns:a16="http://schemas.microsoft.com/office/drawing/2014/main" id="{D804C337-8F09-0949-8FF9-9DBD34CAAC76}"/>
              </a:ext>
            </a:extLst>
          </p:cNvPr>
          <p:cNvSpPr txBox="1"/>
          <p:nvPr/>
        </p:nvSpPr>
        <p:spPr>
          <a:xfrm>
            <a:off x="6904372" y="4952537"/>
            <a:ext cx="1369926" cy="461665"/>
          </a:xfrm>
          <a:prstGeom prst="rect">
            <a:avLst/>
          </a:prstGeom>
          <a:noFill/>
        </p:spPr>
        <p:txBody>
          <a:bodyPr wrap="square" rtlCol="0">
            <a:spAutoFit/>
          </a:bodyPr>
          <a:lstStyle/>
          <a:p>
            <a:pPr algn="ctr"/>
            <a:r>
              <a:rPr lang="en-US" sz="1200" dirty="0">
                <a:solidFill>
                  <a:schemeClr val="bg1"/>
                </a:solidFill>
              </a:rPr>
              <a:t>Inbasket message</a:t>
            </a:r>
          </a:p>
          <a:p>
            <a:pPr algn="ctr"/>
            <a:r>
              <a:rPr lang="en-US" sz="1200" dirty="0">
                <a:solidFill>
                  <a:schemeClr val="bg1"/>
                </a:solidFill>
              </a:rPr>
              <a:t>sent to provider</a:t>
            </a:r>
          </a:p>
        </p:txBody>
      </p:sp>
      <p:sp>
        <p:nvSpPr>
          <p:cNvPr id="37" name="Triangle 36">
            <a:extLst>
              <a:ext uri="{FF2B5EF4-FFF2-40B4-BE49-F238E27FC236}">
                <a16:creationId xmlns:a16="http://schemas.microsoft.com/office/drawing/2014/main" id="{C774CF46-81AF-C04A-A1B2-62681FDFE31B}"/>
              </a:ext>
            </a:extLst>
          </p:cNvPr>
          <p:cNvSpPr/>
          <p:nvPr/>
        </p:nvSpPr>
        <p:spPr>
          <a:xfrm rot="5400000">
            <a:off x="8222733" y="4826705"/>
            <a:ext cx="944380" cy="76449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B5D5C5-F9FE-A944-9993-3C62156D47D6}"/>
              </a:ext>
            </a:extLst>
          </p:cNvPr>
          <p:cNvSpPr/>
          <p:nvPr/>
        </p:nvSpPr>
        <p:spPr>
          <a:xfrm>
            <a:off x="8317733" y="4872180"/>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E46A438-3408-1E48-B0A2-0201FEB17B5F}"/>
              </a:ext>
            </a:extLst>
          </p:cNvPr>
          <p:cNvSpPr/>
          <p:nvPr/>
        </p:nvSpPr>
        <p:spPr>
          <a:xfrm>
            <a:off x="471916" y="3027249"/>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222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ight Arrow 31">
            <a:extLst>
              <a:ext uri="{FF2B5EF4-FFF2-40B4-BE49-F238E27FC236}">
                <a16:creationId xmlns:a16="http://schemas.microsoft.com/office/drawing/2014/main" id="{18628250-83B7-9C4A-A19A-4888FAD2A70B}"/>
              </a:ext>
            </a:extLst>
          </p:cNvPr>
          <p:cNvSpPr/>
          <p:nvPr/>
        </p:nvSpPr>
        <p:spPr>
          <a:xfrm>
            <a:off x="471916" y="4859815"/>
            <a:ext cx="822987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0A20A63A-38A9-C74F-9E88-5C9CD02E15D7}"/>
              </a:ext>
            </a:extLst>
          </p:cNvPr>
          <p:cNvSpPr/>
          <p:nvPr/>
        </p:nvSpPr>
        <p:spPr>
          <a:xfrm>
            <a:off x="619323" y="2950243"/>
            <a:ext cx="790535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6789897F-71E8-8044-B63F-4FB543E93F7E}"/>
              </a:ext>
            </a:extLst>
          </p:cNvPr>
          <p:cNvSpPr>
            <a:spLocks noGrp="1"/>
          </p:cNvSpPr>
          <p:nvPr>
            <p:ph type="sldNum" sz="quarter" idx="10"/>
          </p:nvPr>
        </p:nvSpPr>
        <p:spPr>
          <a:xfrm>
            <a:off x="6438275" y="5447860"/>
            <a:ext cx="2345359" cy="274637"/>
          </a:xfrm>
        </p:spPr>
        <p:txBody>
          <a:bodyPr/>
          <a:lstStyle/>
          <a:p>
            <a:pPr>
              <a:defRPr/>
            </a:pPr>
            <a:fld id="{3613944A-7182-2740-AB46-1BA98C6877A1}" type="slidenum">
              <a:rPr lang="en-US" smtClean="0"/>
              <a:pPr>
                <a:defRPr/>
              </a:pPr>
              <a:t>3</a:t>
            </a:fld>
            <a:endParaRPr lang="en-US" dirty="0"/>
          </a:p>
        </p:txBody>
      </p:sp>
      <p:sp>
        <p:nvSpPr>
          <p:cNvPr id="3" name="Title 2">
            <a:extLst>
              <a:ext uri="{FF2B5EF4-FFF2-40B4-BE49-F238E27FC236}">
                <a16:creationId xmlns:a16="http://schemas.microsoft.com/office/drawing/2014/main" id="{02930812-AA3B-BE41-8D0E-597BABFE4494}"/>
              </a:ext>
            </a:extLst>
          </p:cNvPr>
          <p:cNvSpPr>
            <a:spLocks noGrp="1"/>
          </p:cNvSpPr>
          <p:nvPr>
            <p:ph type="title"/>
          </p:nvPr>
        </p:nvSpPr>
        <p:spPr/>
        <p:txBody>
          <a:bodyPr/>
          <a:lstStyle/>
          <a:p>
            <a:r>
              <a:rPr lang="en-US" dirty="0"/>
              <a:t>Genome Medical Process</a:t>
            </a:r>
          </a:p>
        </p:txBody>
      </p:sp>
      <p:pic>
        <p:nvPicPr>
          <p:cNvPr id="8" name="Graphic 7" descr="Questions with solid fill">
            <a:extLst>
              <a:ext uri="{FF2B5EF4-FFF2-40B4-BE49-F238E27FC236}">
                <a16:creationId xmlns:a16="http://schemas.microsoft.com/office/drawing/2014/main" id="{B7268B31-30B7-984E-8275-096965F384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974" y="2120044"/>
            <a:ext cx="914400" cy="914400"/>
          </a:xfrm>
          <a:prstGeom prst="rect">
            <a:avLst/>
          </a:prstGeom>
        </p:spPr>
      </p:pic>
      <p:pic>
        <p:nvPicPr>
          <p:cNvPr id="10" name="Graphic 9" descr="Document with solid fill">
            <a:extLst>
              <a:ext uri="{FF2B5EF4-FFF2-40B4-BE49-F238E27FC236}">
                <a16:creationId xmlns:a16="http://schemas.microsoft.com/office/drawing/2014/main" id="{F0E3432D-0C17-494D-9E4C-2B607FF764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30380" y="2120044"/>
            <a:ext cx="914400" cy="914400"/>
          </a:xfrm>
          <a:prstGeom prst="rect">
            <a:avLst/>
          </a:prstGeom>
        </p:spPr>
      </p:pic>
      <p:pic>
        <p:nvPicPr>
          <p:cNvPr id="12" name="Graphic 11" descr="Speaker phone with solid fill">
            <a:extLst>
              <a:ext uri="{FF2B5EF4-FFF2-40B4-BE49-F238E27FC236}">
                <a16:creationId xmlns:a16="http://schemas.microsoft.com/office/drawing/2014/main" id="{FF06EA4A-1CEB-2C42-886A-7964B7163B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86726" y="2120044"/>
            <a:ext cx="914400" cy="914400"/>
          </a:xfrm>
          <a:prstGeom prst="rect">
            <a:avLst/>
          </a:prstGeom>
        </p:spPr>
      </p:pic>
      <p:pic>
        <p:nvPicPr>
          <p:cNvPr id="14" name="Graphic 13" descr="Smart Phone with solid fill">
            <a:extLst>
              <a:ext uri="{FF2B5EF4-FFF2-40B4-BE49-F238E27FC236}">
                <a16:creationId xmlns:a16="http://schemas.microsoft.com/office/drawing/2014/main" id="{EBF25ADD-ABAC-CF4E-8FF6-0051854980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39626" y="2120044"/>
            <a:ext cx="914400" cy="914400"/>
          </a:xfrm>
          <a:prstGeom prst="rect">
            <a:avLst/>
          </a:prstGeom>
        </p:spPr>
      </p:pic>
      <p:pic>
        <p:nvPicPr>
          <p:cNvPr id="16" name="Graphic 15" descr="DNA with solid fill">
            <a:extLst>
              <a:ext uri="{FF2B5EF4-FFF2-40B4-BE49-F238E27FC236}">
                <a16:creationId xmlns:a16="http://schemas.microsoft.com/office/drawing/2014/main" id="{69838D49-CCA6-314E-82FA-858C36A8991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6062" y="4045631"/>
            <a:ext cx="914400" cy="914400"/>
          </a:xfrm>
          <a:prstGeom prst="rect">
            <a:avLst/>
          </a:prstGeom>
        </p:spPr>
      </p:pic>
      <p:pic>
        <p:nvPicPr>
          <p:cNvPr id="17" name="Graphic 16" descr="Smart Phone with solid fill">
            <a:extLst>
              <a:ext uri="{FF2B5EF4-FFF2-40B4-BE49-F238E27FC236}">
                <a16:creationId xmlns:a16="http://schemas.microsoft.com/office/drawing/2014/main" id="{3298B851-950F-5945-9C66-6E825D1C07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22432" y="4045631"/>
            <a:ext cx="914400" cy="914400"/>
          </a:xfrm>
          <a:prstGeom prst="rect">
            <a:avLst/>
          </a:prstGeom>
        </p:spPr>
      </p:pic>
      <p:pic>
        <p:nvPicPr>
          <p:cNvPr id="19" name="Graphic 18" descr="Open envelope with solid fill">
            <a:extLst>
              <a:ext uri="{FF2B5EF4-FFF2-40B4-BE49-F238E27FC236}">
                <a16:creationId xmlns:a16="http://schemas.microsoft.com/office/drawing/2014/main" id="{48851247-7732-4744-A15B-A0B3B8238D8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201427" y="4046278"/>
            <a:ext cx="914400" cy="914400"/>
          </a:xfrm>
          <a:prstGeom prst="rect">
            <a:avLst/>
          </a:prstGeom>
        </p:spPr>
      </p:pic>
      <p:pic>
        <p:nvPicPr>
          <p:cNvPr id="21" name="Graphic 20" descr="Upload with solid fill">
            <a:extLst>
              <a:ext uri="{FF2B5EF4-FFF2-40B4-BE49-F238E27FC236}">
                <a16:creationId xmlns:a16="http://schemas.microsoft.com/office/drawing/2014/main" id="{C0F0C9FC-F39F-A945-8D71-67A332BD51B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132131" y="4046278"/>
            <a:ext cx="914400" cy="914400"/>
          </a:xfrm>
          <a:prstGeom prst="rect">
            <a:avLst/>
          </a:prstGeom>
        </p:spPr>
      </p:pic>
      <p:sp>
        <p:nvSpPr>
          <p:cNvPr id="22" name="TextBox 21">
            <a:extLst>
              <a:ext uri="{FF2B5EF4-FFF2-40B4-BE49-F238E27FC236}">
                <a16:creationId xmlns:a16="http://schemas.microsoft.com/office/drawing/2014/main" id="{801E3F06-0153-2C48-BAD8-88E015ED57CE}"/>
              </a:ext>
            </a:extLst>
          </p:cNvPr>
          <p:cNvSpPr txBox="1"/>
          <p:nvPr/>
        </p:nvSpPr>
        <p:spPr>
          <a:xfrm>
            <a:off x="619324" y="3092073"/>
            <a:ext cx="1855701" cy="461665"/>
          </a:xfrm>
          <a:prstGeom prst="rect">
            <a:avLst/>
          </a:prstGeom>
          <a:noFill/>
        </p:spPr>
        <p:txBody>
          <a:bodyPr wrap="square" rtlCol="0">
            <a:spAutoFit/>
          </a:bodyPr>
          <a:lstStyle/>
          <a:p>
            <a:pPr algn="ctr"/>
            <a:r>
              <a:rPr lang="en-US" sz="1200" dirty="0">
                <a:solidFill>
                  <a:schemeClr val="bg1"/>
                </a:solidFill>
              </a:rPr>
              <a:t>Genetic testing </a:t>
            </a:r>
          </a:p>
          <a:p>
            <a:pPr algn="ctr"/>
            <a:r>
              <a:rPr lang="en-US" sz="1200" dirty="0">
                <a:solidFill>
                  <a:schemeClr val="bg1"/>
                </a:solidFill>
              </a:rPr>
              <a:t>requested/recommended</a:t>
            </a:r>
          </a:p>
        </p:txBody>
      </p:sp>
      <p:sp>
        <p:nvSpPr>
          <p:cNvPr id="23" name="TextBox 22">
            <a:extLst>
              <a:ext uri="{FF2B5EF4-FFF2-40B4-BE49-F238E27FC236}">
                <a16:creationId xmlns:a16="http://schemas.microsoft.com/office/drawing/2014/main" id="{341A86FE-2316-A347-B1FA-38AD7964695A}"/>
              </a:ext>
            </a:extLst>
          </p:cNvPr>
          <p:cNvSpPr txBox="1"/>
          <p:nvPr/>
        </p:nvSpPr>
        <p:spPr>
          <a:xfrm>
            <a:off x="2846262" y="3092073"/>
            <a:ext cx="1682640" cy="646331"/>
          </a:xfrm>
          <a:prstGeom prst="rect">
            <a:avLst/>
          </a:prstGeom>
          <a:noFill/>
        </p:spPr>
        <p:txBody>
          <a:bodyPr wrap="square" rtlCol="0">
            <a:spAutoFit/>
          </a:bodyPr>
          <a:lstStyle/>
          <a:p>
            <a:pPr algn="ctr"/>
            <a:r>
              <a:rPr lang="en-US" sz="1200" dirty="0">
                <a:solidFill>
                  <a:schemeClr val="bg1"/>
                </a:solidFill>
              </a:rPr>
              <a:t>Referral &amp; Facesheet emailed/faxed</a:t>
            </a:r>
          </a:p>
          <a:p>
            <a:pPr algn="ctr"/>
            <a:r>
              <a:rPr lang="en-US" sz="1200" dirty="0">
                <a:solidFill>
                  <a:schemeClr val="bg1"/>
                </a:solidFill>
              </a:rPr>
              <a:t> to Genome</a:t>
            </a:r>
          </a:p>
        </p:txBody>
      </p:sp>
      <p:sp>
        <p:nvSpPr>
          <p:cNvPr id="24" name="TextBox 23">
            <a:extLst>
              <a:ext uri="{FF2B5EF4-FFF2-40B4-BE49-F238E27FC236}">
                <a16:creationId xmlns:a16="http://schemas.microsoft.com/office/drawing/2014/main" id="{24324D6A-2968-2847-A4B3-1CF1FC6490FF}"/>
              </a:ext>
            </a:extLst>
          </p:cNvPr>
          <p:cNvSpPr txBox="1"/>
          <p:nvPr/>
        </p:nvSpPr>
        <p:spPr>
          <a:xfrm>
            <a:off x="4925982" y="3092073"/>
            <a:ext cx="1435907" cy="461665"/>
          </a:xfrm>
          <a:prstGeom prst="rect">
            <a:avLst/>
          </a:prstGeom>
          <a:noFill/>
        </p:spPr>
        <p:txBody>
          <a:bodyPr wrap="square" rtlCol="0">
            <a:spAutoFit/>
          </a:bodyPr>
          <a:lstStyle/>
          <a:p>
            <a:pPr algn="ctr"/>
            <a:r>
              <a:rPr lang="en-US" sz="1200" dirty="0">
                <a:solidFill>
                  <a:schemeClr val="bg1"/>
                </a:solidFill>
              </a:rPr>
              <a:t>GM staff calls </a:t>
            </a:r>
          </a:p>
          <a:p>
            <a:pPr algn="ctr"/>
            <a:r>
              <a:rPr lang="en-US" sz="1200" dirty="0">
                <a:solidFill>
                  <a:schemeClr val="bg1"/>
                </a:solidFill>
              </a:rPr>
              <a:t>patient to schedule</a:t>
            </a:r>
          </a:p>
        </p:txBody>
      </p:sp>
      <p:sp>
        <p:nvSpPr>
          <p:cNvPr id="25" name="TextBox 24">
            <a:extLst>
              <a:ext uri="{FF2B5EF4-FFF2-40B4-BE49-F238E27FC236}">
                <a16:creationId xmlns:a16="http://schemas.microsoft.com/office/drawing/2014/main" id="{2AD98B05-F273-7446-8A25-B93A69E755FD}"/>
              </a:ext>
            </a:extLst>
          </p:cNvPr>
          <p:cNvSpPr txBox="1"/>
          <p:nvPr/>
        </p:nvSpPr>
        <p:spPr>
          <a:xfrm>
            <a:off x="6980569" y="3182012"/>
            <a:ext cx="1232517" cy="276999"/>
          </a:xfrm>
          <a:prstGeom prst="rect">
            <a:avLst/>
          </a:prstGeom>
          <a:noFill/>
        </p:spPr>
        <p:txBody>
          <a:bodyPr wrap="square" rtlCol="0">
            <a:spAutoFit/>
          </a:bodyPr>
          <a:lstStyle/>
          <a:p>
            <a:pPr algn="ctr"/>
            <a:r>
              <a:rPr lang="en-US" sz="1200" dirty="0">
                <a:solidFill>
                  <a:schemeClr val="bg1"/>
                </a:solidFill>
              </a:rPr>
              <a:t>Pre-Test Consult</a:t>
            </a:r>
          </a:p>
        </p:txBody>
      </p:sp>
      <p:sp>
        <p:nvSpPr>
          <p:cNvPr id="27" name="TextBox 26">
            <a:extLst>
              <a:ext uri="{FF2B5EF4-FFF2-40B4-BE49-F238E27FC236}">
                <a16:creationId xmlns:a16="http://schemas.microsoft.com/office/drawing/2014/main" id="{819B0210-6028-7E4A-9F01-DF0E0AF9C1FE}"/>
              </a:ext>
            </a:extLst>
          </p:cNvPr>
          <p:cNvSpPr txBox="1"/>
          <p:nvPr/>
        </p:nvSpPr>
        <p:spPr>
          <a:xfrm>
            <a:off x="3031736" y="5092233"/>
            <a:ext cx="1299266" cy="276999"/>
          </a:xfrm>
          <a:prstGeom prst="rect">
            <a:avLst/>
          </a:prstGeom>
          <a:noFill/>
        </p:spPr>
        <p:txBody>
          <a:bodyPr wrap="square" rtlCol="0">
            <a:spAutoFit/>
          </a:bodyPr>
          <a:lstStyle/>
          <a:p>
            <a:pPr algn="ctr"/>
            <a:r>
              <a:rPr lang="en-US" sz="1200" dirty="0">
                <a:solidFill>
                  <a:schemeClr val="bg1"/>
                </a:solidFill>
              </a:rPr>
              <a:t>Post-Test Consult</a:t>
            </a:r>
          </a:p>
        </p:txBody>
      </p:sp>
      <p:sp>
        <p:nvSpPr>
          <p:cNvPr id="28" name="TextBox 27">
            <a:extLst>
              <a:ext uri="{FF2B5EF4-FFF2-40B4-BE49-F238E27FC236}">
                <a16:creationId xmlns:a16="http://schemas.microsoft.com/office/drawing/2014/main" id="{25C1D362-888D-714D-A845-5164A6BA8CA5}"/>
              </a:ext>
            </a:extLst>
          </p:cNvPr>
          <p:cNvSpPr txBox="1"/>
          <p:nvPr/>
        </p:nvSpPr>
        <p:spPr>
          <a:xfrm>
            <a:off x="976803" y="5019286"/>
            <a:ext cx="1072922" cy="461665"/>
          </a:xfrm>
          <a:prstGeom prst="rect">
            <a:avLst/>
          </a:prstGeom>
          <a:noFill/>
        </p:spPr>
        <p:txBody>
          <a:bodyPr wrap="square" rtlCol="0">
            <a:spAutoFit/>
          </a:bodyPr>
          <a:lstStyle/>
          <a:p>
            <a:pPr algn="ctr"/>
            <a:r>
              <a:rPr lang="en-US" sz="1200" dirty="0">
                <a:solidFill>
                  <a:schemeClr val="bg1"/>
                </a:solidFill>
              </a:rPr>
              <a:t>Test collected</a:t>
            </a:r>
          </a:p>
          <a:p>
            <a:pPr algn="ctr"/>
            <a:r>
              <a:rPr lang="en-US" sz="1200" dirty="0">
                <a:solidFill>
                  <a:schemeClr val="bg1"/>
                </a:solidFill>
              </a:rPr>
              <a:t> &amp; resulted</a:t>
            </a:r>
          </a:p>
        </p:txBody>
      </p:sp>
      <p:sp>
        <p:nvSpPr>
          <p:cNvPr id="29" name="TextBox 28">
            <a:extLst>
              <a:ext uri="{FF2B5EF4-FFF2-40B4-BE49-F238E27FC236}">
                <a16:creationId xmlns:a16="http://schemas.microsoft.com/office/drawing/2014/main" id="{967EEB7D-E7E5-664C-8343-B4E8CEE489B1}"/>
              </a:ext>
            </a:extLst>
          </p:cNvPr>
          <p:cNvSpPr txBox="1"/>
          <p:nvPr/>
        </p:nvSpPr>
        <p:spPr>
          <a:xfrm>
            <a:off x="5108530" y="5012438"/>
            <a:ext cx="1130181" cy="461665"/>
          </a:xfrm>
          <a:prstGeom prst="rect">
            <a:avLst/>
          </a:prstGeom>
          <a:noFill/>
        </p:spPr>
        <p:txBody>
          <a:bodyPr wrap="square" rtlCol="0">
            <a:spAutoFit/>
          </a:bodyPr>
          <a:lstStyle/>
          <a:p>
            <a:pPr algn="ctr"/>
            <a:r>
              <a:rPr lang="en-US" sz="1200" dirty="0">
                <a:solidFill>
                  <a:schemeClr val="bg1"/>
                </a:solidFill>
              </a:rPr>
              <a:t>Summary sent</a:t>
            </a:r>
          </a:p>
          <a:p>
            <a:pPr algn="ctr"/>
            <a:r>
              <a:rPr lang="en-US" sz="1200" dirty="0">
                <a:solidFill>
                  <a:schemeClr val="bg1"/>
                </a:solidFill>
              </a:rPr>
              <a:t>to provider</a:t>
            </a:r>
          </a:p>
        </p:txBody>
      </p:sp>
      <p:sp>
        <p:nvSpPr>
          <p:cNvPr id="30" name="TextBox 29">
            <a:extLst>
              <a:ext uri="{FF2B5EF4-FFF2-40B4-BE49-F238E27FC236}">
                <a16:creationId xmlns:a16="http://schemas.microsoft.com/office/drawing/2014/main" id="{D804C337-8F09-0949-8FF9-9DBD34CAAC76}"/>
              </a:ext>
            </a:extLst>
          </p:cNvPr>
          <p:cNvSpPr txBox="1"/>
          <p:nvPr/>
        </p:nvSpPr>
        <p:spPr>
          <a:xfrm>
            <a:off x="7042164" y="5005002"/>
            <a:ext cx="1094338" cy="461665"/>
          </a:xfrm>
          <a:prstGeom prst="rect">
            <a:avLst/>
          </a:prstGeom>
          <a:noFill/>
        </p:spPr>
        <p:txBody>
          <a:bodyPr wrap="square" rtlCol="0">
            <a:spAutoFit/>
          </a:bodyPr>
          <a:lstStyle/>
          <a:p>
            <a:pPr algn="ctr"/>
            <a:r>
              <a:rPr lang="en-US" sz="1200" dirty="0">
                <a:solidFill>
                  <a:schemeClr val="bg1"/>
                </a:solidFill>
              </a:rPr>
              <a:t>Staff uploads </a:t>
            </a:r>
          </a:p>
          <a:p>
            <a:pPr algn="ctr"/>
            <a:r>
              <a:rPr lang="en-US" sz="1200" dirty="0">
                <a:solidFill>
                  <a:schemeClr val="bg1"/>
                </a:solidFill>
              </a:rPr>
              <a:t>to Epic</a:t>
            </a:r>
          </a:p>
        </p:txBody>
      </p:sp>
      <p:sp>
        <p:nvSpPr>
          <p:cNvPr id="37" name="Triangle 36">
            <a:extLst>
              <a:ext uri="{FF2B5EF4-FFF2-40B4-BE49-F238E27FC236}">
                <a16:creationId xmlns:a16="http://schemas.microsoft.com/office/drawing/2014/main" id="{C774CF46-81AF-C04A-A1B2-62681FDFE31B}"/>
              </a:ext>
            </a:extLst>
          </p:cNvPr>
          <p:cNvSpPr/>
          <p:nvPr/>
        </p:nvSpPr>
        <p:spPr>
          <a:xfrm rot="5400000">
            <a:off x="8222733" y="4826705"/>
            <a:ext cx="944380" cy="76449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B5D5C5-F9FE-A944-9993-3C62156D47D6}"/>
              </a:ext>
            </a:extLst>
          </p:cNvPr>
          <p:cNvSpPr/>
          <p:nvPr/>
        </p:nvSpPr>
        <p:spPr>
          <a:xfrm>
            <a:off x="8317733" y="4924645"/>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E46A438-3408-1E48-B0A2-0201FEB17B5F}"/>
              </a:ext>
            </a:extLst>
          </p:cNvPr>
          <p:cNvSpPr/>
          <p:nvPr/>
        </p:nvSpPr>
        <p:spPr>
          <a:xfrm>
            <a:off x="471916" y="3027249"/>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F71EB0D-B555-D342-AEB5-6903BF785330}"/>
              </a:ext>
            </a:extLst>
          </p:cNvPr>
          <p:cNvSpPr/>
          <p:nvPr/>
        </p:nvSpPr>
        <p:spPr>
          <a:xfrm>
            <a:off x="0" y="1717703"/>
            <a:ext cx="2830364" cy="4290542"/>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633B384-366D-574C-8242-0A8F4CF882A0}"/>
              </a:ext>
            </a:extLst>
          </p:cNvPr>
          <p:cNvSpPr/>
          <p:nvPr/>
        </p:nvSpPr>
        <p:spPr>
          <a:xfrm>
            <a:off x="4551182" y="3809759"/>
            <a:ext cx="4592818" cy="2198486"/>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AAAEA1A-F2E5-8844-A8BE-69201A3FE97C}"/>
              </a:ext>
            </a:extLst>
          </p:cNvPr>
          <p:cNvSpPr/>
          <p:nvPr/>
        </p:nvSpPr>
        <p:spPr>
          <a:xfrm>
            <a:off x="4551182" y="1732885"/>
            <a:ext cx="4592818" cy="2076874"/>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AF43AF2-85F6-724F-A31B-B7B8D93E98AB}"/>
              </a:ext>
            </a:extLst>
          </p:cNvPr>
          <p:cNvSpPr/>
          <p:nvPr/>
        </p:nvSpPr>
        <p:spPr>
          <a:xfrm>
            <a:off x="2837861" y="3531237"/>
            <a:ext cx="1709573" cy="2477008"/>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0C22E06-05D4-FA4A-9366-62617CB47797}"/>
              </a:ext>
            </a:extLst>
          </p:cNvPr>
          <p:cNvSpPr/>
          <p:nvPr/>
        </p:nvSpPr>
        <p:spPr>
          <a:xfrm>
            <a:off x="2837860" y="1727449"/>
            <a:ext cx="1709573" cy="170521"/>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E423E01-7AAB-C54C-9E51-2A457AD796FD}"/>
              </a:ext>
            </a:extLst>
          </p:cNvPr>
          <p:cNvSpPr/>
          <p:nvPr/>
        </p:nvSpPr>
        <p:spPr>
          <a:xfrm>
            <a:off x="2852645" y="1897970"/>
            <a:ext cx="1698539" cy="1646329"/>
          </a:xfrm>
          <a:prstGeom prst="rect">
            <a:avLst/>
          </a:prstGeom>
          <a:noFill/>
          <a:ln w="57150">
            <a:solidFill>
              <a:srgbClr val="102F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A666C1F-C2B5-40D8-BF7F-E31EA28E23C7}"/>
              </a:ext>
            </a:extLst>
          </p:cNvPr>
          <p:cNvPicPr>
            <a:picLocks noChangeAspect="1"/>
          </p:cNvPicPr>
          <p:nvPr/>
        </p:nvPicPr>
        <p:blipFill>
          <a:blip r:embed="rId19"/>
          <a:stretch>
            <a:fillRect/>
          </a:stretch>
        </p:blipFill>
        <p:spPr>
          <a:xfrm>
            <a:off x="4976000" y="1752985"/>
            <a:ext cx="3339204" cy="4350067"/>
          </a:xfrm>
          <a:prstGeom prst="rect">
            <a:avLst/>
          </a:prstGeom>
        </p:spPr>
      </p:pic>
    </p:spTree>
    <p:extLst>
      <p:ext uri="{BB962C8B-B14F-4D97-AF65-F5344CB8AC3E}">
        <p14:creationId xmlns:p14="http://schemas.microsoft.com/office/powerpoint/2010/main" val="3733598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D2509B-BE5D-4D04-8202-FB6D21BDE193}"/>
              </a:ext>
            </a:extLst>
          </p:cNvPr>
          <p:cNvSpPr>
            <a:spLocks noGrp="1"/>
          </p:cNvSpPr>
          <p:nvPr>
            <p:ph type="sldNum" sz="quarter" idx="10"/>
          </p:nvPr>
        </p:nvSpPr>
        <p:spPr/>
        <p:txBody>
          <a:bodyPr/>
          <a:lstStyle/>
          <a:p>
            <a:pPr>
              <a:defRPr/>
            </a:pPr>
            <a:fld id="{3613944A-7182-2740-AB46-1BA98C6877A1}" type="slidenum">
              <a:rPr lang="en-US" smtClean="0"/>
              <a:pPr>
                <a:defRPr/>
              </a:pPr>
              <a:t>4</a:t>
            </a:fld>
            <a:endParaRPr lang="en-US"/>
          </a:p>
        </p:txBody>
      </p:sp>
      <p:sp>
        <p:nvSpPr>
          <p:cNvPr id="3" name="Title 2">
            <a:extLst>
              <a:ext uri="{FF2B5EF4-FFF2-40B4-BE49-F238E27FC236}">
                <a16:creationId xmlns:a16="http://schemas.microsoft.com/office/drawing/2014/main" id="{E70DE4AB-04D7-4E21-931D-160A3AE77D71}"/>
              </a:ext>
            </a:extLst>
          </p:cNvPr>
          <p:cNvSpPr>
            <a:spLocks noGrp="1"/>
          </p:cNvSpPr>
          <p:nvPr>
            <p:ph type="title"/>
          </p:nvPr>
        </p:nvSpPr>
        <p:spPr/>
        <p:txBody>
          <a:bodyPr lIns="91440" tIns="45720" rIns="91440" bIns="45720" anchor="ctr" anchorCtr="0"/>
          <a:lstStyle/>
          <a:p>
            <a:r>
              <a:rPr lang="en-US" dirty="0">
                <a:ea typeface="ＭＳ Ｐゴシック"/>
              </a:rPr>
              <a:t>Referral Options</a:t>
            </a:r>
            <a:endParaRPr lang="en-US" dirty="0"/>
          </a:p>
        </p:txBody>
      </p:sp>
      <p:pic>
        <p:nvPicPr>
          <p:cNvPr id="5" name="Picture 5" descr="A picture containing text&#10;&#10;Description automatically generated">
            <a:extLst>
              <a:ext uri="{FF2B5EF4-FFF2-40B4-BE49-F238E27FC236}">
                <a16:creationId xmlns:a16="http://schemas.microsoft.com/office/drawing/2014/main" id="{ADAC5EE0-AF89-46A5-B967-F53EC934DE7F}"/>
              </a:ext>
            </a:extLst>
          </p:cNvPr>
          <p:cNvPicPr>
            <a:picLocks noChangeAspect="1"/>
          </p:cNvPicPr>
          <p:nvPr/>
        </p:nvPicPr>
        <p:blipFill rotWithShape="1">
          <a:blip r:embed="rId2"/>
          <a:srcRect r="76" b="52713"/>
          <a:stretch/>
        </p:blipFill>
        <p:spPr>
          <a:xfrm>
            <a:off x="4546932" y="2282782"/>
            <a:ext cx="4569860" cy="2662678"/>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76DB1BDF-6E93-41A3-B840-15B3B5DF1D79}"/>
              </a:ext>
            </a:extLst>
          </p:cNvPr>
          <p:cNvPicPr>
            <a:picLocks noChangeAspect="1"/>
          </p:cNvPicPr>
          <p:nvPr/>
        </p:nvPicPr>
        <p:blipFill rotWithShape="1">
          <a:blip r:embed="rId2"/>
          <a:srcRect t="47595" r="76" b="-79"/>
          <a:stretch/>
        </p:blipFill>
        <p:spPr>
          <a:xfrm>
            <a:off x="95012" y="2250701"/>
            <a:ext cx="4459132" cy="2878154"/>
          </a:xfrm>
          <a:prstGeom prst="rect">
            <a:avLst/>
          </a:prstGeom>
        </p:spPr>
      </p:pic>
    </p:spTree>
    <p:extLst>
      <p:ext uri="{BB962C8B-B14F-4D97-AF65-F5344CB8AC3E}">
        <p14:creationId xmlns:p14="http://schemas.microsoft.com/office/powerpoint/2010/main" val="2379686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FF8B57-AD9F-4DC9-9B2C-77FE1DAB82A9}"/>
              </a:ext>
            </a:extLst>
          </p:cNvPr>
          <p:cNvSpPr>
            <a:spLocks noGrp="1"/>
          </p:cNvSpPr>
          <p:nvPr>
            <p:ph type="sldNum" sz="quarter" idx="10"/>
          </p:nvPr>
        </p:nvSpPr>
        <p:spPr/>
        <p:txBody>
          <a:bodyPr/>
          <a:lstStyle/>
          <a:p>
            <a:pPr>
              <a:defRPr/>
            </a:pPr>
            <a:fld id="{3613944A-7182-2740-AB46-1BA98C6877A1}" type="slidenum">
              <a:rPr lang="en-US" smtClean="0"/>
              <a:pPr>
                <a:defRPr/>
              </a:pPr>
              <a:t>5</a:t>
            </a:fld>
            <a:endParaRPr lang="en-US"/>
          </a:p>
        </p:txBody>
      </p:sp>
      <p:pic>
        <p:nvPicPr>
          <p:cNvPr id="5" name="Picture 4">
            <a:extLst>
              <a:ext uri="{FF2B5EF4-FFF2-40B4-BE49-F238E27FC236}">
                <a16:creationId xmlns:a16="http://schemas.microsoft.com/office/drawing/2014/main" id="{AF864F98-724B-41CB-8443-532D91ED2F67}"/>
              </a:ext>
            </a:extLst>
          </p:cNvPr>
          <p:cNvPicPr>
            <a:picLocks noChangeAspect="1"/>
          </p:cNvPicPr>
          <p:nvPr/>
        </p:nvPicPr>
        <p:blipFill rotWithShape="1">
          <a:blip r:embed="rId2"/>
          <a:srcRect l="12368" r="-162" b="10038"/>
          <a:stretch/>
        </p:blipFill>
        <p:spPr>
          <a:xfrm>
            <a:off x="743528" y="1819656"/>
            <a:ext cx="7772399" cy="1295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a:extLst>
              <a:ext uri="{FF2B5EF4-FFF2-40B4-BE49-F238E27FC236}">
                <a16:creationId xmlns:a16="http://schemas.microsoft.com/office/drawing/2014/main" id="{487EAF56-75A5-4E7E-A570-68B797D8E100}"/>
              </a:ext>
            </a:extLst>
          </p:cNvPr>
          <p:cNvSpPr>
            <a:spLocks noGrp="1"/>
          </p:cNvSpPr>
          <p:nvPr>
            <p:ph type="title"/>
          </p:nvPr>
        </p:nvSpPr>
        <p:spPr/>
        <p:txBody>
          <a:bodyPr/>
          <a:lstStyle/>
          <a:p>
            <a:r>
              <a:rPr lang="en-US" dirty="0"/>
              <a:t>Add Facesheet</a:t>
            </a:r>
          </a:p>
        </p:txBody>
      </p:sp>
      <p:pic>
        <p:nvPicPr>
          <p:cNvPr id="6" name="Picture 5">
            <a:extLst>
              <a:ext uri="{FF2B5EF4-FFF2-40B4-BE49-F238E27FC236}">
                <a16:creationId xmlns:a16="http://schemas.microsoft.com/office/drawing/2014/main" id="{7ED2C268-0B82-40E5-916A-F190FCDD627F}"/>
              </a:ext>
            </a:extLst>
          </p:cNvPr>
          <p:cNvPicPr>
            <a:picLocks noChangeAspect="1"/>
          </p:cNvPicPr>
          <p:nvPr/>
        </p:nvPicPr>
        <p:blipFill>
          <a:blip r:embed="rId3"/>
          <a:stretch>
            <a:fillRect/>
          </a:stretch>
        </p:blipFill>
        <p:spPr>
          <a:xfrm>
            <a:off x="1409915" y="3927824"/>
            <a:ext cx="6026820" cy="27165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87FF7B57-D690-4552-84EC-697437FB228C}"/>
              </a:ext>
            </a:extLst>
          </p:cNvPr>
          <p:cNvSpPr txBox="1"/>
          <p:nvPr/>
        </p:nvSpPr>
        <p:spPr>
          <a:xfrm>
            <a:off x="192176" y="1339273"/>
            <a:ext cx="5783751" cy="369332"/>
          </a:xfrm>
          <a:prstGeom prst="rect">
            <a:avLst/>
          </a:prstGeom>
          <a:noFill/>
        </p:spPr>
        <p:txBody>
          <a:bodyPr wrap="square" rtlCol="0">
            <a:spAutoFit/>
          </a:bodyPr>
          <a:lstStyle/>
          <a:p>
            <a:r>
              <a:rPr lang="en-US" dirty="0"/>
              <a:t>1.From the registration page select “More”</a:t>
            </a:r>
          </a:p>
        </p:txBody>
      </p:sp>
      <p:sp>
        <p:nvSpPr>
          <p:cNvPr id="9" name="TextBox 8">
            <a:extLst>
              <a:ext uri="{FF2B5EF4-FFF2-40B4-BE49-F238E27FC236}">
                <a16:creationId xmlns:a16="http://schemas.microsoft.com/office/drawing/2014/main" id="{3DFE858D-3F62-4A27-A4F8-B263391DB54F}"/>
              </a:ext>
            </a:extLst>
          </p:cNvPr>
          <p:cNvSpPr txBox="1"/>
          <p:nvPr/>
        </p:nvSpPr>
        <p:spPr>
          <a:xfrm>
            <a:off x="192176" y="3281493"/>
            <a:ext cx="8462298" cy="646331"/>
          </a:xfrm>
          <a:prstGeom prst="rect">
            <a:avLst/>
          </a:prstGeom>
          <a:noFill/>
        </p:spPr>
        <p:txBody>
          <a:bodyPr wrap="square" rtlCol="0">
            <a:spAutoFit/>
          </a:bodyPr>
          <a:lstStyle/>
          <a:p>
            <a:r>
              <a:rPr lang="en-US" dirty="0"/>
              <a:t>2. Select “Print Forms”, Select “HM REG CLINIC FACE SHEET” select the 	“Printer Icon”</a:t>
            </a:r>
          </a:p>
        </p:txBody>
      </p:sp>
      <p:sp>
        <p:nvSpPr>
          <p:cNvPr id="10" name="Rectangle 9">
            <a:extLst>
              <a:ext uri="{FF2B5EF4-FFF2-40B4-BE49-F238E27FC236}">
                <a16:creationId xmlns:a16="http://schemas.microsoft.com/office/drawing/2014/main" id="{15F071D0-E8AF-40EE-ADE5-A7A99B321DDD}"/>
              </a:ext>
            </a:extLst>
          </p:cNvPr>
          <p:cNvSpPr/>
          <p:nvPr/>
        </p:nvSpPr>
        <p:spPr>
          <a:xfrm>
            <a:off x="812800" y="2600260"/>
            <a:ext cx="858982" cy="114843"/>
          </a:xfrm>
          <a:prstGeom prst="rect">
            <a:avLst/>
          </a:prstGeom>
          <a:solidFill>
            <a:srgbClr val="B777DB"/>
          </a:solidFill>
          <a:ln>
            <a:solidFill>
              <a:srgbClr val="B777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4AF6F7-9C1B-4F56-A7BE-CA8478D52EBB}"/>
              </a:ext>
            </a:extLst>
          </p:cNvPr>
          <p:cNvSpPr/>
          <p:nvPr/>
        </p:nvSpPr>
        <p:spPr>
          <a:xfrm>
            <a:off x="1888836" y="2709540"/>
            <a:ext cx="858982" cy="168268"/>
          </a:xfrm>
          <a:prstGeom prst="rect">
            <a:avLst/>
          </a:prstGeom>
          <a:ln>
            <a:solidFill>
              <a:schemeClr val="accent1">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9549A80-3959-4594-87A9-0887002A57D8}"/>
              </a:ext>
            </a:extLst>
          </p:cNvPr>
          <p:cNvSpPr/>
          <p:nvPr/>
        </p:nvSpPr>
        <p:spPr>
          <a:xfrm>
            <a:off x="8035636" y="2318327"/>
            <a:ext cx="480291" cy="3140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ADB525-E07C-4358-A773-41A58D980071}"/>
              </a:ext>
            </a:extLst>
          </p:cNvPr>
          <p:cNvSpPr/>
          <p:nvPr/>
        </p:nvSpPr>
        <p:spPr>
          <a:xfrm>
            <a:off x="1570183" y="4543059"/>
            <a:ext cx="2179781" cy="31403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3131749-F5BE-4B7E-8701-60A5398B9825}"/>
              </a:ext>
            </a:extLst>
          </p:cNvPr>
          <p:cNvSpPr/>
          <p:nvPr/>
        </p:nvSpPr>
        <p:spPr>
          <a:xfrm>
            <a:off x="6862618" y="4569537"/>
            <a:ext cx="286327" cy="26108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5B3F32A4-5860-4982-8DC4-652D63751C29}"/>
              </a:ext>
            </a:extLst>
          </p:cNvPr>
          <p:cNvSpPr/>
          <p:nvPr/>
        </p:nvSpPr>
        <p:spPr>
          <a:xfrm>
            <a:off x="8035636" y="1533236"/>
            <a:ext cx="480291" cy="618714"/>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742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983997-BD60-4FA9-8FF3-338B154979E1}"/>
              </a:ext>
            </a:extLst>
          </p:cNvPr>
          <p:cNvSpPr>
            <a:spLocks noGrp="1"/>
          </p:cNvSpPr>
          <p:nvPr>
            <p:ph type="sldNum" sz="quarter" idx="10"/>
          </p:nvPr>
        </p:nvSpPr>
        <p:spPr/>
        <p:txBody>
          <a:bodyPr/>
          <a:lstStyle/>
          <a:p>
            <a:pPr>
              <a:defRPr/>
            </a:pPr>
            <a:fld id="{3613944A-7182-2740-AB46-1BA98C6877A1}" type="slidenum">
              <a:rPr lang="en-US" smtClean="0"/>
              <a:pPr>
                <a:defRPr/>
              </a:pPr>
              <a:t>6</a:t>
            </a:fld>
            <a:endParaRPr lang="en-US"/>
          </a:p>
        </p:txBody>
      </p:sp>
      <p:sp>
        <p:nvSpPr>
          <p:cNvPr id="4" name="Title 3">
            <a:extLst>
              <a:ext uri="{FF2B5EF4-FFF2-40B4-BE49-F238E27FC236}">
                <a16:creationId xmlns:a16="http://schemas.microsoft.com/office/drawing/2014/main" id="{47AA1EDC-68A4-48CA-AE11-FF0451757A55}"/>
              </a:ext>
            </a:extLst>
          </p:cNvPr>
          <p:cNvSpPr>
            <a:spLocks noGrp="1"/>
          </p:cNvSpPr>
          <p:nvPr>
            <p:ph type="title"/>
          </p:nvPr>
        </p:nvSpPr>
        <p:spPr/>
        <p:txBody>
          <a:bodyPr/>
          <a:lstStyle/>
          <a:p>
            <a:r>
              <a:rPr lang="en-US" dirty="0"/>
              <a:t>Referral and Facesheet</a:t>
            </a:r>
          </a:p>
        </p:txBody>
      </p:sp>
      <p:pic>
        <p:nvPicPr>
          <p:cNvPr id="5" name="Picture 4">
            <a:extLst>
              <a:ext uri="{FF2B5EF4-FFF2-40B4-BE49-F238E27FC236}">
                <a16:creationId xmlns:a16="http://schemas.microsoft.com/office/drawing/2014/main" id="{FA8DFF0A-C326-4C05-861B-01884B4A43BB}"/>
              </a:ext>
            </a:extLst>
          </p:cNvPr>
          <p:cNvPicPr>
            <a:picLocks noChangeAspect="1"/>
          </p:cNvPicPr>
          <p:nvPr/>
        </p:nvPicPr>
        <p:blipFill>
          <a:blip r:embed="rId2"/>
          <a:stretch>
            <a:fillRect/>
          </a:stretch>
        </p:blipFill>
        <p:spPr>
          <a:xfrm>
            <a:off x="851256" y="2006283"/>
            <a:ext cx="3339204" cy="43500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3D9D2B24-9F69-44DB-BC46-47779F5BBC9F}"/>
              </a:ext>
            </a:extLst>
          </p:cNvPr>
          <p:cNvPicPr>
            <a:picLocks noChangeAspect="1"/>
          </p:cNvPicPr>
          <p:nvPr/>
        </p:nvPicPr>
        <p:blipFill>
          <a:blip r:embed="rId3"/>
          <a:stretch>
            <a:fillRect/>
          </a:stretch>
        </p:blipFill>
        <p:spPr>
          <a:xfrm>
            <a:off x="4803262" y="1934701"/>
            <a:ext cx="3795793" cy="4485809"/>
          </a:xfrm>
          <a:prstGeom prst="rect">
            <a:avLst/>
          </a:prstGeom>
        </p:spPr>
      </p:pic>
      <p:sp>
        <p:nvSpPr>
          <p:cNvPr id="8" name="TextBox 7">
            <a:extLst>
              <a:ext uri="{FF2B5EF4-FFF2-40B4-BE49-F238E27FC236}">
                <a16:creationId xmlns:a16="http://schemas.microsoft.com/office/drawing/2014/main" id="{90CA5CCC-EF3A-4A62-AC14-C597E90368CD}"/>
              </a:ext>
            </a:extLst>
          </p:cNvPr>
          <p:cNvSpPr txBox="1"/>
          <p:nvPr/>
        </p:nvSpPr>
        <p:spPr>
          <a:xfrm>
            <a:off x="175484" y="1062667"/>
            <a:ext cx="8672945" cy="872034"/>
          </a:xfrm>
          <a:prstGeom prst="rect">
            <a:avLst/>
          </a:prstGeom>
          <a:noFill/>
        </p:spPr>
        <p:txBody>
          <a:bodyPr wrap="square" rtlCol="0">
            <a:spAutoFit/>
          </a:bodyPr>
          <a:lstStyle/>
          <a:p>
            <a:pPr algn="ctr">
              <a:lnSpc>
                <a:spcPct val="150000"/>
              </a:lnSpc>
            </a:pPr>
            <a:r>
              <a:rPr lang="en-US" dirty="0"/>
              <a:t>Email: </a:t>
            </a:r>
            <a:r>
              <a:rPr lang="en-US" dirty="0">
                <a:hlinkClick r:id="rId4"/>
              </a:rPr>
              <a:t>Referrals@GenomeMedical.com</a:t>
            </a:r>
            <a:endParaRPr lang="en-US" dirty="0"/>
          </a:p>
          <a:p>
            <a:pPr algn="ctr">
              <a:lnSpc>
                <a:spcPct val="150000"/>
              </a:lnSpc>
            </a:pPr>
            <a:r>
              <a:rPr lang="en-US" dirty="0"/>
              <a:t>   Fax: 856-961-5323</a:t>
            </a:r>
          </a:p>
        </p:txBody>
      </p:sp>
    </p:spTree>
    <p:extLst>
      <p:ext uri="{BB962C8B-B14F-4D97-AF65-F5344CB8AC3E}">
        <p14:creationId xmlns:p14="http://schemas.microsoft.com/office/powerpoint/2010/main" val="3100381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phic 46" descr="Open envelope with solid fill">
            <a:extLst>
              <a:ext uri="{FF2B5EF4-FFF2-40B4-BE49-F238E27FC236}">
                <a16:creationId xmlns:a16="http://schemas.microsoft.com/office/drawing/2014/main" id="{D7B09054-8D46-A741-9F05-5DDFF1BB51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8710" y="3957780"/>
            <a:ext cx="914400" cy="914400"/>
          </a:xfrm>
          <a:prstGeom prst="rect">
            <a:avLst/>
          </a:prstGeom>
        </p:spPr>
      </p:pic>
      <p:sp>
        <p:nvSpPr>
          <p:cNvPr id="32" name="Right Arrow 31">
            <a:extLst>
              <a:ext uri="{FF2B5EF4-FFF2-40B4-BE49-F238E27FC236}">
                <a16:creationId xmlns:a16="http://schemas.microsoft.com/office/drawing/2014/main" id="{18628250-83B7-9C4A-A19A-4888FAD2A70B}"/>
              </a:ext>
            </a:extLst>
          </p:cNvPr>
          <p:cNvSpPr/>
          <p:nvPr/>
        </p:nvSpPr>
        <p:spPr>
          <a:xfrm>
            <a:off x="471916" y="4859815"/>
            <a:ext cx="822987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0A20A63A-38A9-C74F-9E88-5C9CD02E15D7}"/>
              </a:ext>
            </a:extLst>
          </p:cNvPr>
          <p:cNvSpPr/>
          <p:nvPr/>
        </p:nvSpPr>
        <p:spPr>
          <a:xfrm>
            <a:off x="619323" y="2950243"/>
            <a:ext cx="790535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6789897F-71E8-8044-B63F-4FB543E93F7E}"/>
              </a:ext>
            </a:extLst>
          </p:cNvPr>
          <p:cNvSpPr>
            <a:spLocks noGrp="1"/>
          </p:cNvSpPr>
          <p:nvPr>
            <p:ph type="sldNum" sz="quarter" idx="10"/>
          </p:nvPr>
        </p:nvSpPr>
        <p:spPr>
          <a:xfrm>
            <a:off x="6438275" y="5447860"/>
            <a:ext cx="2345359" cy="274637"/>
          </a:xfrm>
        </p:spPr>
        <p:txBody>
          <a:bodyPr/>
          <a:lstStyle/>
          <a:p>
            <a:pPr>
              <a:defRPr/>
            </a:pPr>
            <a:fld id="{3613944A-7182-2740-AB46-1BA98C6877A1}" type="slidenum">
              <a:rPr lang="en-US" smtClean="0"/>
              <a:pPr>
                <a:defRPr/>
              </a:pPr>
              <a:t>7</a:t>
            </a:fld>
            <a:endParaRPr lang="en-US" dirty="0"/>
          </a:p>
        </p:txBody>
      </p:sp>
      <p:sp>
        <p:nvSpPr>
          <p:cNvPr id="3" name="Title 2">
            <a:extLst>
              <a:ext uri="{FF2B5EF4-FFF2-40B4-BE49-F238E27FC236}">
                <a16:creationId xmlns:a16="http://schemas.microsoft.com/office/drawing/2014/main" id="{02930812-AA3B-BE41-8D0E-597BABFE4494}"/>
              </a:ext>
            </a:extLst>
          </p:cNvPr>
          <p:cNvSpPr>
            <a:spLocks noGrp="1"/>
          </p:cNvSpPr>
          <p:nvPr>
            <p:ph type="title"/>
          </p:nvPr>
        </p:nvSpPr>
        <p:spPr/>
        <p:txBody>
          <a:bodyPr/>
          <a:lstStyle/>
          <a:p>
            <a:r>
              <a:rPr lang="en-US" dirty="0"/>
              <a:t>Genome Medical Process</a:t>
            </a:r>
          </a:p>
        </p:txBody>
      </p:sp>
      <p:pic>
        <p:nvPicPr>
          <p:cNvPr id="8" name="Graphic 7" descr="Questions with solid fill">
            <a:extLst>
              <a:ext uri="{FF2B5EF4-FFF2-40B4-BE49-F238E27FC236}">
                <a16:creationId xmlns:a16="http://schemas.microsoft.com/office/drawing/2014/main" id="{B7268B31-30B7-984E-8275-096965F3840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974" y="2120044"/>
            <a:ext cx="914400" cy="914400"/>
          </a:xfrm>
          <a:prstGeom prst="rect">
            <a:avLst/>
          </a:prstGeom>
        </p:spPr>
      </p:pic>
      <p:pic>
        <p:nvPicPr>
          <p:cNvPr id="10" name="Graphic 9" descr="Document with solid fill">
            <a:extLst>
              <a:ext uri="{FF2B5EF4-FFF2-40B4-BE49-F238E27FC236}">
                <a16:creationId xmlns:a16="http://schemas.microsoft.com/office/drawing/2014/main" id="{F0E3432D-0C17-494D-9E4C-2B607FF764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30380" y="2120044"/>
            <a:ext cx="914400" cy="914400"/>
          </a:xfrm>
          <a:prstGeom prst="rect">
            <a:avLst/>
          </a:prstGeom>
        </p:spPr>
      </p:pic>
      <p:pic>
        <p:nvPicPr>
          <p:cNvPr id="12" name="Graphic 11" descr="Speaker phone with solid fill">
            <a:extLst>
              <a:ext uri="{FF2B5EF4-FFF2-40B4-BE49-F238E27FC236}">
                <a16:creationId xmlns:a16="http://schemas.microsoft.com/office/drawing/2014/main" id="{FF06EA4A-1CEB-2C42-886A-7964B7163B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86726" y="2120044"/>
            <a:ext cx="914400" cy="914400"/>
          </a:xfrm>
          <a:prstGeom prst="rect">
            <a:avLst/>
          </a:prstGeom>
        </p:spPr>
      </p:pic>
      <p:pic>
        <p:nvPicPr>
          <p:cNvPr id="14" name="Graphic 13" descr="Smart Phone with solid fill">
            <a:extLst>
              <a:ext uri="{FF2B5EF4-FFF2-40B4-BE49-F238E27FC236}">
                <a16:creationId xmlns:a16="http://schemas.microsoft.com/office/drawing/2014/main" id="{EBF25ADD-ABAC-CF4E-8FF6-0051854980A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39626" y="2120044"/>
            <a:ext cx="914400" cy="914400"/>
          </a:xfrm>
          <a:prstGeom prst="rect">
            <a:avLst/>
          </a:prstGeom>
        </p:spPr>
      </p:pic>
      <p:pic>
        <p:nvPicPr>
          <p:cNvPr id="16" name="Graphic 15" descr="DNA with solid fill">
            <a:extLst>
              <a:ext uri="{FF2B5EF4-FFF2-40B4-BE49-F238E27FC236}">
                <a16:creationId xmlns:a16="http://schemas.microsoft.com/office/drawing/2014/main" id="{69838D49-CCA6-314E-82FA-858C36A8991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56062" y="4045631"/>
            <a:ext cx="914400" cy="914400"/>
          </a:xfrm>
          <a:prstGeom prst="rect">
            <a:avLst/>
          </a:prstGeom>
        </p:spPr>
      </p:pic>
      <p:pic>
        <p:nvPicPr>
          <p:cNvPr id="17" name="Graphic 16" descr="Smart Phone with solid fill">
            <a:extLst>
              <a:ext uri="{FF2B5EF4-FFF2-40B4-BE49-F238E27FC236}">
                <a16:creationId xmlns:a16="http://schemas.microsoft.com/office/drawing/2014/main" id="{3298B851-950F-5945-9C66-6E825D1C07C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222432" y="4045631"/>
            <a:ext cx="914400" cy="914400"/>
          </a:xfrm>
          <a:prstGeom prst="rect">
            <a:avLst/>
          </a:prstGeom>
        </p:spPr>
      </p:pic>
      <p:pic>
        <p:nvPicPr>
          <p:cNvPr id="19" name="Graphic 18" descr="Open envelope with solid fill">
            <a:extLst>
              <a:ext uri="{FF2B5EF4-FFF2-40B4-BE49-F238E27FC236}">
                <a16:creationId xmlns:a16="http://schemas.microsoft.com/office/drawing/2014/main" id="{48851247-7732-4744-A15B-A0B3B8238D8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201427" y="4046278"/>
            <a:ext cx="914400" cy="914400"/>
          </a:xfrm>
          <a:prstGeom prst="rect">
            <a:avLst/>
          </a:prstGeom>
        </p:spPr>
      </p:pic>
      <p:sp>
        <p:nvSpPr>
          <p:cNvPr id="22" name="TextBox 21">
            <a:extLst>
              <a:ext uri="{FF2B5EF4-FFF2-40B4-BE49-F238E27FC236}">
                <a16:creationId xmlns:a16="http://schemas.microsoft.com/office/drawing/2014/main" id="{801E3F06-0153-2C48-BAD8-88E015ED57CE}"/>
              </a:ext>
            </a:extLst>
          </p:cNvPr>
          <p:cNvSpPr txBox="1"/>
          <p:nvPr/>
        </p:nvSpPr>
        <p:spPr>
          <a:xfrm>
            <a:off x="619324" y="3092073"/>
            <a:ext cx="1855701" cy="461665"/>
          </a:xfrm>
          <a:prstGeom prst="rect">
            <a:avLst/>
          </a:prstGeom>
          <a:noFill/>
        </p:spPr>
        <p:txBody>
          <a:bodyPr wrap="square" rtlCol="0">
            <a:spAutoFit/>
          </a:bodyPr>
          <a:lstStyle/>
          <a:p>
            <a:pPr algn="ctr"/>
            <a:r>
              <a:rPr lang="en-US" sz="1200" dirty="0">
                <a:solidFill>
                  <a:schemeClr val="bg1"/>
                </a:solidFill>
              </a:rPr>
              <a:t>Genetic testing </a:t>
            </a:r>
          </a:p>
          <a:p>
            <a:pPr algn="ctr"/>
            <a:r>
              <a:rPr lang="en-US" sz="1200" dirty="0">
                <a:solidFill>
                  <a:schemeClr val="bg1"/>
                </a:solidFill>
              </a:rPr>
              <a:t>requested/recommended</a:t>
            </a:r>
          </a:p>
        </p:txBody>
      </p:sp>
      <p:sp>
        <p:nvSpPr>
          <p:cNvPr id="23" name="TextBox 22">
            <a:extLst>
              <a:ext uri="{FF2B5EF4-FFF2-40B4-BE49-F238E27FC236}">
                <a16:creationId xmlns:a16="http://schemas.microsoft.com/office/drawing/2014/main" id="{341A86FE-2316-A347-B1FA-38AD7964695A}"/>
              </a:ext>
            </a:extLst>
          </p:cNvPr>
          <p:cNvSpPr txBox="1"/>
          <p:nvPr/>
        </p:nvSpPr>
        <p:spPr>
          <a:xfrm>
            <a:off x="2846262" y="3092073"/>
            <a:ext cx="1682640" cy="461665"/>
          </a:xfrm>
          <a:prstGeom prst="rect">
            <a:avLst/>
          </a:prstGeom>
          <a:noFill/>
        </p:spPr>
        <p:txBody>
          <a:bodyPr wrap="square" rtlCol="0">
            <a:spAutoFit/>
          </a:bodyPr>
          <a:lstStyle/>
          <a:p>
            <a:pPr algn="ctr"/>
            <a:r>
              <a:rPr lang="en-US" sz="1200" dirty="0">
                <a:solidFill>
                  <a:schemeClr val="bg1"/>
                </a:solidFill>
              </a:rPr>
              <a:t>Referral emailed/faxed</a:t>
            </a:r>
          </a:p>
          <a:p>
            <a:pPr algn="ctr"/>
            <a:r>
              <a:rPr lang="en-US" sz="1200" dirty="0">
                <a:solidFill>
                  <a:schemeClr val="bg1"/>
                </a:solidFill>
              </a:rPr>
              <a:t> to Genome</a:t>
            </a:r>
          </a:p>
        </p:txBody>
      </p:sp>
      <p:sp>
        <p:nvSpPr>
          <p:cNvPr id="24" name="TextBox 23">
            <a:extLst>
              <a:ext uri="{FF2B5EF4-FFF2-40B4-BE49-F238E27FC236}">
                <a16:creationId xmlns:a16="http://schemas.microsoft.com/office/drawing/2014/main" id="{24324D6A-2968-2847-A4B3-1CF1FC6490FF}"/>
              </a:ext>
            </a:extLst>
          </p:cNvPr>
          <p:cNvSpPr txBox="1"/>
          <p:nvPr/>
        </p:nvSpPr>
        <p:spPr>
          <a:xfrm>
            <a:off x="4925982" y="3092073"/>
            <a:ext cx="1435907" cy="461665"/>
          </a:xfrm>
          <a:prstGeom prst="rect">
            <a:avLst/>
          </a:prstGeom>
          <a:noFill/>
        </p:spPr>
        <p:txBody>
          <a:bodyPr wrap="square" rtlCol="0">
            <a:spAutoFit/>
          </a:bodyPr>
          <a:lstStyle/>
          <a:p>
            <a:pPr algn="ctr"/>
            <a:r>
              <a:rPr lang="en-US" sz="1200" dirty="0">
                <a:solidFill>
                  <a:schemeClr val="bg1"/>
                </a:solidFill>
              </a:rPr>
              <a:t>GM staff calls </a:t>
            </a:r>
          </a:p>
          <a:p>
            <a:pPr algn="ctr"/>
            <a:r>
              <a:rPr lang="en-US" sz="1200" dirty="0">
                <a:solidFill>
                  <a:schemeClr val="bg1"/>
                </a:solidFill>
              </a:rPr>
              <a:t>patient to schedule</a:t>
            </a:r>
          </a:p>
        </p:txBody>
      </p:sp>
      <p:sp>
        <p:nvSpPr>
          <p:cNvPr id="25" name="TextBox 24">
            <a:extLst>
              <a:ext uri="{FF2B5EF4-FFF2-40B4-BE49-F238E27FC236}">
                <a16:creationId xmlns:a16="http://schemas.microsoft.com/office/drawing/2014/main" id="{2AD98B05-F273-7446-8A25-B93A69E755FD}"/>
              </a:ext>
            </a:extLst>
          </p:cNvPr>
          <p:cNvSpPr txBox="1"/>
          <p:nvPr/>
        </p:nvSpPr>
        <p:spPr>
          <a:xfrm>
            <a:off x="6979945" y="3117208"/>
            <a:ext cx="1232517" cy="276999"/>
          </a:xfrm>
          <a:prstGeom prst="rect">
            <a:avLst/>
          </a:prstGeom>
          <a:noFill/>
        </p:spPr>
        <p:txBody>
          <a:bodyPr wrap="square" rtlCol="0">
            <a:spAutoFit/>
          </a:bodyPr>
          <a:lstStyle/>
          <a:p>
            <a:pPr algn="ctr"/>
            <a:r>
              <a:rPr lang="en-US" sz="1200" dirty="0">
                <a:solidFill>
                  <a:schemeClr val="bg1"/>
                </a:solidFill>
              </a:rPr>
              <a:t>Pre-Test Consult</a:t>
            </a:r>
          </a:p>
        </p:txBody>
      </p:sp>
      <p:sp>
        <p:nvSpPr>
          <p:cNvPr id="27" name="TextBox 26">
            <a:extLst>
              <a:ext uri="{FF2B5EF4-FFF2-40B4-BE49-F238E27FC236}">
                <a16:creationId xmlns:a16="http://schemas.microsoft.com/office/drawing/2014/main" id="{819B0210-6028-7E4A-9F01-DF0E0AF9C1FE}"/>
              </a:ext>
            </a:extLst>
          </p:cNvPr>
          <p:cNvSpPr txBox="1"/>
          <p:nvPr/>
        </p:nvSpPr>
        <p:spPr>
          <a:xfrm>
            <a:off x="3017869" y="5021046"/>
            <a:ext cx="1299266" cy="276999"/>
          </a:xfrm>
          <a:prstGeom prst="rect">
            <a:avLst/>
          </a:prstGeom>
          <a:noFill/>
        </p:spPr>
        <p:txBody>
          <a:bodyPr wrap="square" rtlCol="0">
            <a:spAutoFit/>
          </a:bodyPr>
          <a:lstStyle/>
          <a:p>
            <a:pPr algn="ctr"/>
            <a:r>
              <a:rPr lang="en-US" sz="1200" dirty="0">
                <a:solidFill>
                  <a:schemeClr val="bg1"/>
                </a:solidFill>
              </a:rPr>
              <a:t>Post-Test Consult</a:t>
            </a:r>
          </a:p>
        </p:txBody>
      </p:sp>
      <p:sp>
        <p:nvSpPr>
          <p:cNvPr id="28" name="TextBox 27">
            <a:extLst>
              <a:ext uri="{FF2B5EF4-FFF2-40B4-BE49-F238E27FC236}">
                <a16:creationId xmlns:a16="http://schemas.microsoft.com/office/drawing/2014/main" id="{25C1D362-888D-714D-A845-5164A6BA8CA5}"/>
              </a:ext>
            </a:extLst>
          </p:cNvPr>
          <p:cNvSpPr txBox="1"/>
          <p:nvPr/>
        </p:nvSpPr>
        <p:spPr>
          <a:xfrm>
            <a:off x="976803" y="5019286"/>
            <a:ext cx="1072922" cy="461665"/>
          </a:xfrm>
          <a:prstGeom prst="rect">
            <a:avLst/>
          </a:prstGeom>
          <a:noFill/>
        </p:spPr>
        <p:txBody>
          <a:bodyPr wrap="square" rtlCol="0">
            <a:spAutoFit/>
          </a:bodyPr>
          <a:lstStyle/>
          <a:p>
            <a:pPr algn="ctr"/>
            <a:r>
              <a:rPr lang="en-US" sz="1200" dirty="0">
                <a:solidFill>
                  <a:schemeClr val="bg1"/>
                </a:solidFill>
              </a:rPr>
              <a:t>Test collected</a:t>
            </a:r>
          </a:p>
          <a:p>
            <a:pPr algn="ctr"/>
            <a:r>
              <a:rPr lang="en-US" sz="1200" dirty="0">
                <a:solidFill>
                  <a:schemeClr val="bg1"/>
                </a:solidFill>
              </a:rPr>
              <a:t> &amp; resulted</a:t>
            </a:r>
          </a:p>
        </p:txBody>
      </p:sp>
      <p:sp>
        <p:nvSpPr>
          <p:cNvPr id="29" name="TextBox 28">
            <a:extLst>
              <a:ext uri="{FF2B5EF4-FFF2-40B4-BE49-F238E27FC236}">
                <a16:creationId xmlns:a16="http://schemas.microsoft.com/office/drawing/2014/main" id="{967EEB7D-E7E5-664C-8343-B4E8CEE489B1}"/>
              </a:ext>
            </a:extLst>
          </p:cNvPr>
          <p:cNvSpPr txBox="1"/>
          <p:nvPr/>
        </p:nvSpPr>
        <p:spPr>
          <a:xfrm>
            <a:off x="5108530" y="5012438"/>
            <a:ext cx="1130181" cy="461665"/>
          </a:xfrm>
          <a:prstGeom prst="rect">
            <a:avLst/>
          </a:prstGeom>
          <a:noFill/>
        </p:spPr>
        <p:txBody>
          <a:bodyPr wrap="square" rtlCol="0">
            <a:spAutoFit/>
          </a:bodyPr>
          <a:lstStyle/>
          <a:p>
            <a:pPr algn="ctr"/>
            <a:r>
              <a:rPr lang="en-US" sz="1200" dirty="0">
                <a:solidFill>
                  <a:schemeClr val="bg1"/>
                </a:solidFill>
              </a:rPr>
              <a:t>Summary sent</a:t>
            </a:r>
          </a:p>
          <a:p>
            <a:pPr algn="ctr"/>
            <a:r>
              <a:rPr lang="en-US" sz="1200" dirty="0">
                <a:solidFill>
                  <a:schemeClr val="bg1"/>
                </a:solidFill>
              </a:rPr>
              <a:t>to provider</a:t>
            </a:r>
          </a:p>
        </p:txBody>
      </p:sp>
      <p:sp>
        <p:nvSpPr>
          <p:cNvPr id="30" name="TextBox 29">
            <a:extLst>
              <a:ext uri="{FF2B5EF4-FFF2-40B4-BE49-F238E27FC236}">
                <a16:creationId xmlns:a16="http://schemas.microsoft.com/office/drawing/2014/main" id="{D804C337-8F09-0949-8FF9-9DBD34CAAC76}"/>
              </a:ext>
            </a:extLst>
          </p:cNvPr>
          <p:cNvSpPr txBox="1"/>
          <p:nvPr/>
        </p:nvSpPr>
        <p:spPr>
          <a:xfrm>
            <a:off x="6923689" y="5010370"/>
            <a:ext cx="1297471" cy="461665"/>
          </a:xfrm>
          <a:prstGeom prst="rect">
            <a:avLst/>
          </a:prstGeom>
          <a:noFill/>
        </p:spPr>
        <p:txBody>
          <a:bodyPr wrap="square" rtlCol="0">
            <a:spAutoFit/>
          </a:bodyPr>
          <a:lstStyle/>
          <a:p>
            <a:pPr algn="ctr"/>
            <a:r>
              <a:rPr lang="en-US" sz="1200" dirty="0">
                <a:solidFill>
                  <a:schemeClr val="bg1"/>
                </a:solidFill>
              </a:rPr>
              <a:t>Staff message</a:t>
            </a:r>
          </a:p>
          <a:p>
            <a:pPr algn="ctr"/>
            <a:r>
              <a:rPr lang="en-US" sz="1200" dirty="0">
                <a:solidFill>
                  <a:schemeClr val="bg1"/>
                </a:solidFill>
              </a:rPr>
              <a:t>Send to provider</a:t>
            </a:r>
          </a:p>
        </p:txBody>
      </p:sp>
      <p:sp>
        <p:nvSpPr>
          <p:cNvPr id="37" name="Triangle 36">
            <a:extLst>
              <a:ext uri="{FF2B5EF4-FFF2-40B4-BE49-F238E27FC236}">
                <a16:creationId xmlns:a16="http://schemas.microsoft.com/office/drawing/2014/main" id="{C774CF46-81AF-C04A-A1B2-62681FDFE31B}"/>
              </a:ext>
            </a:extLst>
          </p:cNvPr>
          <p:cNvSpPr/>
          <p:nvPr/>
        </p:nvSpPr>
        <p:spPr>
          <a:xfrm rot="5400000">
            <a:off x="8222733" y="4826705"/>
            <a:ext cx="944380" cy="76449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B5D5C5-F9FE-A944-9993-3C62156D47D6}"/>
              </a:ext>
            </a:extLst>
          </p:cNvPr>
          <p:cNvSpPr/>
          <p:nvPr/>
        </p:nvSpPr>
        <p:spPr>
          <a:xfrm>
            <a:off x="8317733" y="4924645"/>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E46A438-3408-1E48-B0A2-0201FEB17B5F}"/>
              </a:ext>
            </a:extLst>
          </p:cNvPr>
          <p:cNvSpPr/>
          <p:nvPr/>
        </p:nvSpPr>
        <p:spPr>
          <a:xfrm>
            <a:off x="471916" y="3027249"/>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F71EB0D-B555-D342-AEB5-6903BF785330}"/>
              </a:ext>
            </a:extLst>
          </p:cNvPr>
          <p:cNvSpPr/>
          <p:nvPr/>
        </p:nvSpPr>
        <p:spPr>
          <a:xfrm>
            <a:off x="-1" y="1717703"/>
            <a:ext cx="2947995" cy="4290542"/>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633B384-366D-574C-8242-0A8F4CF882A0}"/>
              </a:ext>
            </a:extLst>
          </p:cNvPr>
          <p:cNvSpPr/>
          <p:nvPr/>
        </p:nvSpPr>
        <p:spPr>
          <a:xfrm>
            <a:off x="4398979" y="3800372"/>
            <a:ext cx="4740226" cy="2198486"/>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DAAAEA1A-F2E5-8844-A8BE-69201A3FE97C}"/>
              </a:ext>
            </a:extLst>
          </p:cNvPr>
          <p:cNvSpPr/>
          <p:nvPr/>
        </p:nvSpPr>
        <p:spPr>
          <a:xfrm>
            <a:off x="2950466" y="1722837"/>
            <a:ext cx="4012858" cy="2076874"/>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AF43AF2-85F6-724F-A31B-B7B8D93E98AB}"/>
              </a:ext>
            </a:extLst>
          </p:cNvPr>
          <p:cNvSpPr/>
          <p:nvPr/>
        </p:nvSpPr>
        <p:spPr>
          <a:xfrm>
            <a:off x="2950467" y="5447860"/>
            <a:ext cx="1448284" cy="552891"/>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EDCE4A4-9FFA-D540-96A2-F686169BBEAB}"/>
              </a:ext>
            </a:extLst>
          </p:cNvPr>
          <p:cNvSpPr/>
          <p:nvPr/>
        </p:nvSpPr>
        <p:spPr>
          <a:xfrm rot="5400000">
            <a:off x="7643491" y="2286135"/>
            <a:ext cx="2065154" cy="962656"/>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F52C449-D386-0846-AC99-70B0B2214122}"/>
              </a:ext>
            </a:extLst>
          </p:cNvPr>
          <p:cNvSpPr/>
          <p:nvPr/>
        </p:nvSpPr>
        <p:spPr>
          <a:xfrm>
            <a:off x="6959934" y="3549730"/>
            <a:ext cx="1232721" cy="237179"/>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314DFECD-E853-CA41-B760-3B73FC35EA79}"/>
              </a:ext>
            </a:extLst>
          </p:cNvPr>
          <p:cNvSpPr/>
          <p:nvPr/>
        </p:nvSpPr>
        <p:spPr>
          <a:xfrm>
            <a:off x="6972096" y="1729023"/>
            <a:ext cx="1249460" cy="152255"/>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340F224-76FC-6E4C-A480-C3C404E07B9B}"/>
              </a:ext>
            </a:extLst>
          </p:cNvPr>
          <p:cNvPicPr>
            <a:picLocks noChangeAspect="1"/>
          </p:cNvPicPr>
          <p:nvPr/>
        </p:nvPicPr>
        <p:blipFill>
          <a:blip r:embed="rId19"/>
          <a:stretch>
            <a:fillRect/>
          </a:stretch>
        </p:blipFill>
        <p:spPr>
          <a:xfrm rot="16200000">
            <a:off x="5133963" y="2050167"/>
            <a:ext cx="270301" cy="3063413"/>
          </a:xfrm>
          <a:prstGeom prst="rect">
            <a:avLst/>
          </a:prstGeom>
        </p:spPr>
      </p:pic>
      <p:sp>
        <p:nvSpPr>
          <p:cNvPr id="44" name="Rectangle 43">
            <a:extLst>
              <a:ext uri="{FF2B5EF4-FFF2-40B4-BE49-F238E27FC236}">
                <a16:creationId xmlns:a16="http://schemas.microsoft.com/office/drawing/2014/main" id="{D123CD60-8A25-784C-A34B-EE0A303CEAB2}"/>
              </a:ext>
            </a:extLst>
          </p:cNvPr>
          <p:cNvSpPr/>
          <p:nvPr/>
        </p:nvSpPr>
        <p:spPr>
          <a:xfrm>
            <a:off x="2951743" y="3809760"/>
            <a:ext cx="1455781" cy="1646329"/>
          </a:xfrm>
          <a:prstGeom prst="rect">
            <a:avLst/>
          </a:prstGeom>
          <a:noFill/>
          <a:ln w="57150">
            <a:solidFill>
              <a:srgbClr val="102F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6725E2B-12C0-F346-B6B8-9BAC678791A7}"/>
              </a:ext>
            </a:extLst>
          </p:cNvPr>
          <p:cNvSpPr/>
          <p:nvPr/>
        </p:nvSpPr>
        <p:spPr>
          <a:xfrm>
            <a:off x="6943449" y="1899524"/>
            <a:ext cx="1232721" cy="1624487"/>
          </a:xfrm>
          <a:prstGeom prst="rect">
            <a:avLst/>
          </a:prstGeom>
          <a:noFill/>
          <a:ln w="57150">
            <a:solidFill>
              <a:srgbClr val="102F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7E72245D-610C-6F4C-B39D-CBE9FBB30243}"/>
              </a:ext>
            </a:extLst>
          </p:cNvPr>
          <p:cNvPicPr>
            <a:picLocks noChangeAspect="1"/>
          </p:cNvPicPr>
          <p:nvPr/>
        </p:nvPicPr>
        <p:blipFill rotWithShape="1">
          <a:blip r:embed="rId20"/>
          <a:srcRect r="51061" b="15890"/>
          <a:stretch/>
        </p:blipFill>
        <p:spPr>
          <a:xfrm>
            <a:off x="3741155" y="1751123"/>
            <a:ext cx="3059664" cy="1911990"/>
          </a:xfrm>
          <a:prstGeom prst="rect">
            <a:avLst/>
          </a:prstGeom>
        </p:spPr>
      </p:pic>
      <p:pic>
        <p:nvPicPr>
          <p:cNvPr id="46" name="Picture 45">
            <a:extLst>
              <a:ext uri="{FF2B5EF4-FFF2-40B4-BE49-F238E27FC236}">
                <a16:creationId xmlns:a16="http://schemas.microsoft.com/office/drawing/2014/main" id="{C6467273-9954-3748-8516-A90C7FE9F6A9}"/>
              </a:ext>
            </a:extLst>
          </p:cNvPr>
          <p:cNvPicPr>
            <a:picLocks noChangeAspect="1"/>
          </p:cNvPicPr>
          <p:nvPr/>
        </p:nvPicPr>
        <p:blipFill>
          <a:blip r:embed="rId19"/>
          <a:stretch>
            <a:fillRect/>
          </a:stretch>
        </p:blipFill>
        <p:spPr>
          <a:xfrm rot="16200000">
            <a:off x="5997969" y="4129757"/>
            <a:ext cx="276315" cy="3131572"/>
          </a:xfrm>
          <a:prstGeom prst="rect">
            <a:avLst/>
          </a:prstGeom>
        </p:spPr>
      </p:pic>
      <p:pic>
        <p:nvPicPr>
          <p:cNvPr id="26" name="Picture 25">
            <a:extLst>
              <a:ext uri="{FF2B5EF4-FFF2-40B4-BE49-F238E27FC236}">
                <a16:creationId xmlns:a16="http://schemas.microsoft.com/office/drawing/2014/main" id="{CB67E231-9350-BF43-81E1-D83CA716DEC5}"/>
              </a:ext>
            </a:extLst>
          </p:cNvPr>
          <p:cNvPicPr>
            <a:picLocks noChangeAspect="1"/>
          </p:cNvPicPr>
          <p:nvPr/>
        </p:nvPicPr>
        <p:blipFill rotWithShape="1">
          <a:blip r:embed="rId20"/>
          <a:srcRect l="48935" b="16779"/>
          <a:stretch/>
        </p:blipFill>
        <p:spPr>
          <a:xfrm>
            <a:off x="4572292" y="3925239"/>
            <a:ext cx="3129620" cy="1854494"/>
          </a:xfrm>
          <a:prstGeom prst="rect">
            <a:avLst/>
          </a:prstGeom>
        </p:spPr>
      </p:pic>
    </p:spTree>
    <p:extLst>
      <p:ext uri="{BB962C8B-B14F-4D97-AF65-F5344CB8AC3E}">
        <p14:creationId xmlns:p14="http://schemas.microsoft.com/office/powerpoint/2010/main" val="2371024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ight Arrow 31">
            <a:extLst>
              <a:ext uri="{FF2B5EF4-FFF2-40B4-BE49-F238E27FC236}">
                <a16:creationId xmlns:a16="http://schemas.microsoft.com/office/drawing/2014/main" id="{18628250-83B7-9C4A-A19A-4888FAD2A70B}"/>
              </a:ext>
            </a:extLst>
          </p:cNvPr>
          <p:cNvSpPr/>
          <p:nvPr/>
        </p:nvSpPr>
        <p:spPr>
          <a:xfrm>
            <a:off x="471916" y="4859815"/>
            <a:ext cx="822987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0A20A63A-38A9-C74F-9E88-5C9CD02E15D7}"/>
              </a:ext>
            </a:extLst>
          </p:cNvPr>
          <p:cNvSpPr/>
          <p:nvPr/>
        </p:nvSpPr>
        <p:spPr>
          <a:xfrm>
            <a:off x="619323" y="2950243"/>
            <a:ext cx="7905354" cy="766184"/>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6789897F-71E8-8044-B63F-4FB543E93F7E}"/>
              </a:ext>
            </a:extLst>
          </p:cNvPr>
          <p:cNvSpPr>
            <a:spLocks noGrp="1"/>
          </p:cNvSpPr>
          <p:nvPr>
            <p:ph type="sldNum" sz="quarter" idx="10"/>
          </p:nvPr>
        </p:nvSpPr>
        <p:spPr>
          <a:xfrm>
            <a:off x="6438275" y="5447860"/>
            <a:ext cx="2345359" cy="274637"/>
          </a:xfrm>
        </p:spPr>
        <p:txBody>
          <a:bodyPr/>
          <a:lstStyle/>
          <a:p>
            <a:pPr>
              <a:defRPr/>
            </a:pPr>
            <a:fld id="{3613944A-7182-2740-AB46-1BA98C6877A1}" type="slidenum">
              <a:rPr lang="en-US" smtClean="0"/>
              <a:pPr>
                <a:defRPr/>
              </a:pPr>
              <a:t>8</a:t>
            </a:fld>
            <a:endParaRPr lang="en-US" dirty="0"/>
          </a:p>
        </p:txBody>
      </p:sp>
      <p:sp>
        <p:nvSpPr>
          <p:cNvPr id="3" name="Title 2">
            <a:extLst>
              <a:ext uri="{FF2B5EF4-FFF2-40B4-BE49-F238E27FC236}">
                <a16:creationId xmlns:a16="http://schemas.microsoft.com/office/drawing/2014/main" id="{02930812-AA3B-BE41-8D0E-597BABFE4494}"/>
              </a:ext>
            </a:extLst>
          </p:cNvPr>
          <p:cNvSpPr>
            <a:spLocks noGrp="1"/>
          </p:cNvSpPr>
          <p:nvPr>
            <p:ph type="title"/>
          </p:nvPr>
        </p:nvSpPr>
        <p:spPr/>
        <p:txBody>
          <a:bodyPr/>
          <a:lstStyle/>
          <a:p>
            <a:r>
              <a:rPr lang="en-US" dirty="0"/>
              <a:t>Genome Medical Process</a:t>
            </a:r>
          </a:p>
        </p:txBody>
      </p:sp>
      <p:pic>
        <p:nvPicPr>
          <p:cNvPr id="8" name="Graphic 7" descr="Questions with solid fill">
            <a:extLst>
              <a:ext uri="{FF2B5EF4-FFF2-40B4-BE49-F238E27FC236}">
                <a16:creationId xmlns:a16="http://schemas.microsoft.com/office/drawing/2014/main" id="{B7268B31-30B7-984E-8275-096965F384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974" y="2120044"/>
            <a:ext cx="914400" cy="914400"/>
          </a:xfrm>
          <a:prstGeom prst="rect">
            <a:avLst/>
          </a:prstGeom>
        </p:spPr>
      </p:pic>
      <p:pic>
        <p:nvPicPr>
          <p:cNvPr id="10" name="Graphic 9" descr="Document with solid fill">
            <a:extLst>
              <a:ext uri="{FF2B5EF4-FFF2-40B4-BE49-F238E27FC236}">
                <a16:creationId xmlns:a16="http://schemas.microsoft.com/office/drawing/2014/main" id="{F0E3432D-0C17-494D-9E4C-2B607FF764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30380" y="2120044"/>
            <a:ext cx="914400" cy="914400"/>
          </a:xfrm>
          <a:prstGeom prst="rect">
            <a:avLst/>
          </a:prstGeom>
        </p:spPr>
      </p:pic>
      <p:pic>
        <p:nvPicPr>
          <p:cNvPr id="12" name="Graphic 11" descr="Speaker phone with solid fill">
            <a:extLst>
              <a:ext uri="{FF2B5EF4-FFF2-40B4-BE49-F238E27FC236}">
                <a16:creationId xmlns:a16="http://schemas.microsoft.com/office/drawing/2014/main" id="{FF06EA4A-1CEB-2C42-886A-7964B7163B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86726" y="2120044"/>
            <a:ext cx="914400" cy="914400"/>
          </a:xfrm>
          <a:prstGeom prst="rect">
            <a:avLst/>
          </a:prstGeom>
        </p:spPr>
      </p:pic>
      <p:pic>
        <p:nvPicPr>
          <p:cNvPr id="14" name="Graphic 13" descr="Smart Phone with solid fill">
            <a:extLst>
              <a:ext uri="{FF2B5EF4-FFF2-40B4-BE49-F238E27FC236}">
                <a16:creationId xmlns:a16="http://schemas.microsoft.com/office/drawing/2014/main" id="{EBF25ADD-ABAC-CF4E-8FF6-0051854980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39626" y="2120044"/>
            <a:ext cx="914400" cy="914400"/>
          </a:xfrm>
          <a:prstGeom prst="rect">
            <a:avLst/>
          </a:prstGeom>
        </p:spPr>
      </p:pic>
      <p:pic>
        <p:nvPicPr>
          <p:cNvPr id="16" name="Graphic 15" descr="DNA with solid fill">
            <a:extLst>
              <a:ext uri="{FF2B5EF4-FFF2-40B4-BE49-F238E27FC236}">
                <a16:creationId xmlns:a16="http://schemas.microsoft.com/office/drawing/2014/main" id="{69838D49-CCA6-314E-82FA-858C36A8991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6062" y="4045631"/>
            <a:ext cx="914400" cy="914400"/>
          </a:xfrm>
          <a:prstGeom prst="rect">
            <a:avLst/>
          </a:prstGeom>
        </p:spPr>
      </p:pic>
      <p:pic>
        <p:nvPicPr>
          <p:cNvPr id="17" name="Graphic 16" descr="Smart Phone with solid fill">
            <a:extLst>
              <a:ext uri="{FF2B5EF4-FFF2-40B4-BE49-F238E27FC236}">
                <a16:creationId xmlns:a16="http://schemas.microsoft.com/office/drawing/2014/main" id="{3298B851-950F-5945-9C66-6E825D1C07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22432" y="4045631"/>
            <a:ext cx="914400" cy="914400"/>
          </a:xfrm>
          <a:prstGeom prst="rect">
            <a:avLst/>
          </a:prstGeom>
        </p:spPr>
      </p:pic>
      <p:pic>
        <p:nvPicPr>
          <p:cNvPr id="19" name="Graphic 18" descr="Open envelope with solid fill">
            <a:extLst>
              <a:ext uri="{FF2B5EF4-FFF2-40B4-BE49-F238E27FC236}">
                <a16:creationId xmlns:a16="http://schemas.microsoft.com/office/drawing/2014/main" id="{48851247-7732-4744-A15B-A0B3B8238D8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32135" y="4007962"/>
            <a:ext cx="914400" cy="914400"/>
          </a:xfrm>
          <a:prstGeom prst="rect">
            <a:avLst/>
          </a:prstGeom>
        </p:spPr>
      </p:pic>
      <p:pic>
        <p:nvPicPr>
          <p:cNvPr id="21" name="Graphic 20" descr="Upload with solid fill">
            <a:extLst>
              <a:ext uri="{FF2B5EF4-FFF2-40B4-BE49-F238E27FC236}">
                <a16:creationId xmlns:a16="http://schemas.microsoft.com/office/drawing/2014/main" id="{C0F0C9FC-F39F-A945-8D71-67A332BD51B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186726" y="4029935"/>
            <a:ext cx="914400" cy="914400"/>
          </a:xfrm>
          <a:prstGeom prst="rect">
            <a:avLst/>
          </a:prstGeom>
        </p:spPr>
      </p:pic>
      <p:sp>
        <p:nvSpPr>
          <p:cNvPr id="22" name="TextBox 21">
            <a:extLst>
              <a:ext uri="{FF2B5EF4-FFF2-40B4-BE49-F238E27FC236}">
                <a16:creationId xmlns:a16="http://schemas.microsoft.com/office/drawing/2014/main" id="{801E3F06-0153-2C48-BAD8-88E015ED57CE}"/>
              </a:ext>
            </a:extLst>
          </p:cNvPr>
          <p:cNvSpPr txBox="1"/>
          <p:nvPr/>
        </p:nvSpPr>
        <p:spPr>
          <a:xfrm>
            <a:off x="619324" y="3092073"/>
            <a:ext cx="1855701" cy="461665"/>
          </a:xfrm>
          <a:prstGeom prst="rect">
            <a:avLst/>
          </a:prstGeom>
          <a:noFill/>
        </p:spPr>
        <p:txBody>
          <a:bodyPr wrap="square" rtlCol="0">
            <a:spAutoFit/>
          </a:bodyPr>
          <a:lstStyle/>
          <a:p>
            <a:pPr algn="ctr"/>
            <a:r>
              <a:rPr lang="en-US" sz="1200" dirty="0">
                <a:solidFill>
                  <a:schemeClr val="bg1"/>
                </a:solidFill>
              </a:rPr>
              <a:t>Genetic testing </a:t>
            </a:r>
          </a:p>
          <a:p>
            <a:pPr algn="ctr"/>
            <a:r>
              <a:rPr lang="en-US" sz="1200" dirty="0">
                <a:solidFill>
                  <a:schemeClr val="bg1"/>
                </a:solidFill>
              </a:rPr>
              <a:t>requested/recommended</a:t>
            </a:r>
          </a:p>
        </p:txBody>
      </p:sp>
      <p:sp>
        <p:nvSpPr>
          <p:cNvPr id="23" name="TextBox 22">
            <a:extLst>
              <a:ext uri="{FF2B5EF4-FFF2-40B4-BE49-F238E27FC236}">
                <a16:creationId xmlns:a16="http://schemas.microsoft.com/office/drawing/2014/main" id="{341A86FE-2316-A347-B1FA-38AD7964695A}"/>
              </a:ext>
            </a:extLst>
          </p:cNvPr>
          <p:cNvSpPr txBox="1"/>
          <p:nvPr/>
        </p:nvSpPr>
        <p:spPr>
          <a:xfrm>
            <a:off x="2846262" y="3092073"/>
            <a:ext cx="1682640" cy="461665"/>
          </a:xfrm>
          <a:prstGeom prst="rect">
            <a:avLst/>
          </a:prstGeom>
          <a:noFill/>
        </p:spPr>
        <p:txBody>
          <a:bodyPr wrap="square" rtlCol="0">
            <a:spAutoFit/>
          </a:bodyPr>
          <a:lstStyle/>
          <a:p>
            <a:pPr algn="ctr"/>
            <a:r>
              <a:rPr lang="en-US" sz="1200" dirty="0">
                <a:solidFill>
                  <a:schemeClr val="bg1"/>
                </a:solidFill>
              </a:rPr>
              <a:t>Referral emailed/faxed</a:t>
            </a:r>
          </a:p>
          <a:p>
            <a:pPr algn="ctr"/>
            <a:r>
              <a:rPr lang="en-US" sz="1200" dirty="0">
                <a:solidFill>
                  <a:schemeClr val="bg1"/>
                </a:solidFill>
              </a:rPr>
              <a:t> to Genome</a:t>
            </a:r>
          </a:p>
        </p:txBody>
      </p:sp>
      <p:sp>
        <p:nvSpPr>
          <p:cNvPr id="24" name="TextBox 23">
            <a:extLst>
              <a:ext uri="{FF2B5EF4-FFF2-40B4-BE49-F238E27FC236}">
                <a16:creationId xmlns:a16="http://schemas.microsoft.com/office/drawing/2014/main" id="{24324D6A-2968-2847-A4B3-1CF1FC6490FF}"/>
              </a:ext>
            </a:extLst>
          </p:cNvPr>
          <p:cNvSpPr txBox="1"/>
          <p:nvPr/>
        </p:nvSpPr>
        <p:spPr>
          <a:xfrm>
            <a:off x="4925982" y="3092073"/>
            <a:ext cx="1435907" cy="461665"/>
          </a:xfrm>
          <a:prstGeom prst="rect">
            <a:avLst/>
          </a:prstGeom>
          <a:noFill/>
        </p:spPr>
        <p:txBody>
          <a:bodyPr wrap="square" rtlCol="0">
            <a:spAutoFit/>
          </a:bodyPr>
          <a:lstStyle/>
          <a:p>
            <a:pPr algn="ctr"/>
            <a:r>
              <a:rPr lang="en-US" sz="1200" dirty="0">
                <a:solidFill>
                  <a:schemeClr val="bg1"/>
                </a:solidFill>
              </a:rPr>
              <a:t>GM staff calls </a:t>
            </a:r>
          </a:p>
          <a:p>
            <a:pPr algn="ctr"/>
            <a:r>
              <a:rPr lang="en-US" sz="1200" dirty="0">
                <a:solidFill>
                  <a:schemeClr val="bg1"/>
                </a:solidFill>
              </a:rPr>
              <a:t>patient to schedule</a:t>
            </a:r>
          </a:p>
        </p:txBody>
      </p:sp>
      <p:sp>
        <p:nvSpPr>
          <p:cNvPr id="25" name="TextBox 24">
            <a:extLst>
              <a:ext uri="{FF2B5EF4-FFF2-40B4-BE49-F238E27FC236}">
                <a16:creationId xmlns:a16="http://schemas.microsoft.com/office/drawing/2014/main" id="{2AD98B05-F273-7446-8A25-B93A69E755FD}"/>
              </a:ext>
            </a:extLst>
          </p:cNvPr>
          <p:cNvSpPr txBox="1"/>
          <p:nvPr/>
        </p:nvSpPr>
        <p:spPr>
          <a:xfrm>
            <a:off x="6980569" y="3182012"/>
            <a:ext cx="1232517" cy="276999"/>
          </a:xfrm>
          <a:prstGeom prst="rect">
            <a:avLst/>
          </a:prstGeom>
          <a:noFill/>
        </p:spPr>
        <p:txBody>
          <a:bodyPr wrap="square" rtlCol="0">
            <a:spAutoFit/>
          </a:bodyPr>
          <a:lstStyle/>
          <a:p>
            <a:pPr algn="ctr"/>
            <a:r>
              <a:rPr lang="en-US" sz="1200" dirty="0">
                <a:solidFill>
                  <a:schemeClr val="bg1"/>
                </a:solidFill>
              </a:rPr>
              <a:t>Pre-Test Consult</a:t>
            </a:r>
          </a:p>
        </p:txBody>
      </p:sp>
      <p:sp>
        <p:nvSpPr>
          <p:cNvPr id="27" name="TextBox 26">
            <a:extLst>
              <a:ext uri="{FF2B5EF4-FFF2-40B4-BE49-F238E27FC236}">
                <a16:creationId xmlns:a16="http://schemas.microsoft.com/office/drawing/2014/main" id="{819B0210-6028-7E4A-9F01-DF0E0AF9C1FE}"/>
              </a:ext>
            </a:extLst>
          </p:cNvPr>
          <p:cNvSpPr txBox="1"/>
          <p:nvPr/>
        </p:nvSpPr>
        <p:spPr>
          <a:xfrm>
            <a:off x="3031736" y="5092233"/>
            <a:ext cx="1299266" cy="276999"/>
          </a:xfrm>
          <a:prstGeom prst="rect">
            <a:avLst/>
          </a:prstGeom>
          <a:noFill/>
        </p:spPr>
        <p:txBody>
          <a:bodyPr wrap="square" rtlCol="0">
            <a:spAutoFit/>
          </a:bodyPr>
          <a:lstStyle/>
          <a:p>
            <a:pPr algn="ctr"/>
            <a:r>
              <a:rPr lang="en-US" sz="1200" dirty="0">
                <a:solidFill>
                  <a:schemeClr val="bg1"/>
                </a:solidFill>
              </a:rPr>
              <a:t>Post-Test Consult</a:t>
            </a:r>
          </a:p>
        </p:txBody>
      </p:sp>
      <p:sp>
        <p:nvSpPr>
          <p:cNvPr id="28" name="TextBox 27">
            <a:extLst>
              <a:ext uri="{FF2B5EF4-FFF2-40B4-BE49-F238E27FC236}">
                <a16:creationId xmlns:a16="http://schemas.microsoft.com/office/drawing/2014/main" id="{25C1D362-888D-714D-A845-5164A6BA8CA5}"/>
              </a:ext>
            </a:extLst>
          </p:cNvPr>
          <p:cNvSpPr txBox="1"/>
          <p:nvPr/>
        </p:nvSpPr>
        <p:spPr>
          <a:xfrm>
            <a:off x="976803" y="5019286"/>
            <a:ext cx="1072922" cy="461665"/>
          </a:xfrm>
          <a:prstGeom prst="rect">
            <a:avLst/>
          </a:prstGeom>
          <a:noFill/>
        </p:spPr>
        <p:txBody>
          <a:bodyPr wrap="square" rtlCol="0">
            <a:spAutoFit/>
          </a:bodyPr>
          <a:lstStyle/>
          <a:p>
            <a:pPr algn="ctr"/>
            <a:r>
              <a:rPr lang="en-US" sz="1200" dirty="0">
                <a:solidFill>
                  <a:schemeClr val="bg1"/>
                </a:solidFill>
              </a:rPr>
              <a:t>Test collected</a:t>
            </a:r>
          </a:p>
          <a:p>
            <a:pPr algn="ctr"/>
            <a:r>
              <a:rPr lang="en-US" sz="1200" dirty="0">
                <a:solidFill>
                  <a:schemeClr val="bg1"/>
                </a:solidFill>
              </a:rPr>
              <a:t> &amp; resulted</a:t>
            </a:r>
          </a:p>
        </p:txBody>
      </p:sp>
      <p:sp>
        <p:nvSpPr>
          <p:cNvPr id="29" name="TextBox 28">
            <a:extLst>
              <a:ext uri="{FF2B5EF4-FFF2-40B4-BE49-F238E27FC236}">
                <a16:creationId xmlns:a16="http://schemas.microsoft.com/office/drawing/2014/main" id="{967EEB7D-E7E5-664C-8343-B4E8CEE489B1}"/>
              </a:ext>
            </a:extLst>
          </p:cNvPr>
          <p:cNvSpPr txBox="1"/>
          <p:nvPr/>
        </p:nvSpPr>
        <p:spPr>
          <a:xfrm>
            <a:off x="4962739" y="5008943"/>
            <a:ext cx="1486091" cy="461665"/>
          </a:xfrm>
          <a:prstGeom prst="rect">
            <a:avLst/>
          </a:prstGeom>
          <a:noFill/>
        </p:spPr>
        <p:txBody>
          <a:bodyPr wrap="square" rtlCol="0">
            <a:spAutoFit/>
          </a:bodyPr>
          <a:lstStyle/>
          <a:p>
            <a:pPr algn="ctr"/>
            <a:r>
              <a:rPr lang="en-US" sz="1200" dirty="0">
                <a:solidFill>
                  <a:schemeClr val="bg1"/>
                </a:solidFill>
              </a:rPr>
              <a:t>HIM uploads</a:t>
            </a:r>
          </a:p>
          <a:p>
            <a:pPr algn="ctr"/>
            <a:r>
              <a:rPr lang="en-US" sz="1200" dirty="0">
                <a:solidFill>
                  <a:schemeClr val="bg1"/>
                </a:solidFill>
              </a:rPr>
              <a:t>summary to Epic</a:t>
            </a:r>
          </a:p>
        </p:txBody>
      </p:sp>
      <p:sp>
        <p:nvSpPr>
          <p:cNvPr id="30" name="TextBox 29">
            <a:extLst>
              <a:ext uri="{FF2B5EF4-FFF2-40B4-BE49-F238E27FC236}">
                <a16:creationId xmlns:a16="http://schemas.microsoft.com/office/drawing/2014/main" id="{D804C337-8F09-0949-8FF9-9DBD34CAAC76}"/>
              </a:ext>
            </a:extLst>
          </p:cNvPr>
          <p:cNvSpPr txBox="1"/>
          <p:nvPr/>
        </p:nvSpPr>
        <p:spPr>
          <a:xfrm>
            <a:off x="6904372" y="5005002"/>
            <a:ext cx="1369926" cy="461665"/>
          </a:xfrm>
          <a:prstGeom prst="rect">
            <a:avLst/>
          </a:prstGeom>
          <a:noFill/>
        </p:spPr>
        <p:txBody>
          <a:bodyPr wrap="square" rtlCol="0">
            <a:spAutoFit/>
          </a:bodyPr>
          <a:lstStyle/>
          <a:p>
            <a:pPr algn="ctr"/>
            <a:r>
              <a:rPr lang="en-US" sz="1200" dirty="0">
                <a:solidFill>
                  <a:schemeClr val="bg1"/>
                </a:solidFill>
              </a:rPr>
              <a:t>Inbasket message</a:t>
            </a:r>
          </a:p>
          <a:p>
            <a:pPr algn="ctr"/>
            <a:r>
              <a:rPr lang="en-US" sz="1200" dirty="0">
                <a:solidFill>
                  <a:schemeClr val="bg1"/>
                </a:solidFill>
              </a:rPr>
              <a:t>sent to provider</a:t>
            </a:r>
          </a:p>
        </p:txBody>
      </p:sp>
      <p:sp>
        <p:nvSpPr>
          <p:cNvPr id="37" name="Triangle 36">
            <a:extLst>
              <a:ext uri="{FF2B5EF4-FFF2-40B4-BE49-F238E27FC236}">
                <a16:creationId xmlns:a16="http://schemas.microsoft.com/office/drawing/2014/main" id="{C774CF46-81AF-C04A-A1B2-62681FDFE31B}"/>
              </a:ext>
            </a:extLst>
          </p:cNvPr>
          <p:cNvSpPr/>
          <p:nvPr/>
        </p:nvSpPr>
        <p:spPr>
          <a:xfrm rot="5400000">
            <a:off x="8222733" y="4826705"/>
            <a:ext cx="944380" cy="76449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B5D5C5-F9FE-A944-9993-3C62156D47D6}"/>
              </a:ext>
            </a:extLst>
          </p:cNvPr>
          <p:cNvSpPr/>
          <p:nvPr/>
        </p:nvSpPr>
        <p:spPr>
          <a:xfrm>
            <a:off x="8317733" y="4924645"/>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E46A438-3408-1E48-B0A2-0201FEB17B5F}"/>
              </a:ext>
            </a:extLst>
          </p:cNvPr>
          <p:cNvSpPr/>
          <p:nvPr/>
        </p:nvSpPr>
        <p:spPr>
          <a:xfrm>
            <a:off x="471916" y="3027249"/>
            <a:ext cx="194170" cy="61217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F71EB0D-B555-D342-AEB5-6903BF785330}"/>
              </a:ext>
            </a:extLst>
          </p:cNvPr>
          <p:cNvSpPr/>
          <p:nvPr/>
        </p:nvSpPr>
        <p:spPr>
          <a:xfrm>
            <a:off x="-1" y="1717704"/>
            <a:ext cx="2947995" cy="4293031"/>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633B384-366D-574C-8242-0A8F4CF882A0}"/>
              </a:ext>
            </a:extLst>
          </p:cNvPr>
          <p:cNvSpPr/>
          <p:nvPr/>
        </p:nvSpPr>
        <p:spPr>
          <a:xfrm>
            <a:off x="2952719" y="3886296"/>
            <a:ext cx="2072536" cy="2125586"/>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AAAEA1A-F2E5-8844-A8BE-69201A3FE97C}"/>
              </a:ext>
            </a:extLst>
          </p:cNvPr>
          <p:cNvSpPr/>
          <p:nvPr/>
        </p:nvSpPr>
        <p:spPr>
          <a:xfrm>
            <a:off x="2955490" y="1732885"/>
            <a:ext cx="6188509" cy="2153413"/>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B6F1BDA0-0F97-244B-9F8F-A966BDC371D2}"/>
              </a:ext>
            </a:extLst>
          </p:cNvPr>
          <p:cNvSpPr/>
          <p:nvPr/>
        </p:nvSpPr>
        <p:spPr>
          <a:xfrm>
            <a:off x="6329481" y="5445643"/>
            <a:ext cx="2818971" cy="569637"/>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28F9599-3152-094C-B0E3-F6FEA018ABC2}"/>
              </a:ext>
            </a:extLst>
          </p:cNvPr>
          <p:cNvSpPr/>
          <p:nvPr/>
        </p:nvSpPr>
        <p:spPr>
          <a:xfrm>
            <a:off x="5028620" y="5445642"/>
            <a:ext cx="1296408" cy="565092"/>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63C68740-668A-1340-9C61-8598E787DE2E}"/>
              </a:ext>
            </a:extLst>
          </p:cNvPr>
          <p:cNvPicPr>
            <a:picLocks noChangeAspect="1"/>
          </p:cNvPicPr>
          <p:nvPr/>
        </p:nvPicPr>
        <p:blipFill>
          <a:blip r:embed="rId19"/>
          <a:stretch>
            <a:fillRect/>
          </a:stretch>
        </p:blipFill>
        <p:spPr>
          <a:xfrm>
            <a:off x="1241364" y="1763044"/>
            <a:ext cx="3347489" cy="4097068"/>
          </a:xfrm>
          <a:prstGeom prst="rect">
            <a:avLst/>
          </a:prstGeom>
          <a:effectLst>
            <a:outerShdw blurRad="50800" dist="38100" dir="2700000" algn="tl" rotWithShape="0">
              <a:prstClr val="black">
                <a:alpha val="40000"/>
              </a:prstClr>
            </a:outerShdw>
          </a:effectLst>
        </p:spPr>
      </p:pic>
      <p:sp>
        <p:nvSpPr>
          <p:cNvPr id="47" name="Rectangle 46">
            <a:extLst>
              <a:ext uri="{FF2B5EF4-FFF2-40B4-BE49-F238E27FC236}">
                <a16:creationId xmlns:a16="http://schemas.microsoft.com/office/drawing/2014/main" id="{24BDA967-DBF6-6240-87D6-DD3BC5DF8C1D}"/>
              </a:ext>
            </a:extLst>
          </p:cNvPr>
          <p:cNvSpPr/>
          <p:nvPr/>
        </p:nvSpPr>
        <p:spPr>
          <a:xfrm>
            <a:off x="8312674" y="3888695"/>
            <a:ext cx="818024" cy="1556947"/>
          </a:xfrm>
          <a:prstGeom prst="rect">
            <a:avLst/>
          </a:prstGeom>
          <a:solidFill>
            <a:schemeClr val="bg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332440F-ED30-C44E-A1B1-C79EF71ECEE2}"/>
              </a:ext>
            </a:extLst>
          </p:cNvPr>
          <p:cNvSpPr/>
          <p:nvPr/>
        </p:nvSpPr>
        <p:spPr>
          <a:xfrm>
            <a:off x="5017760" y="3864644"/>
            <a:ext cx="3294914" cy="1571331"/>
          </a:xfrm>
          <a:prstGeom prst="rect">
            <a:avLst/>
          </a:prstGeom>
          <a:noFill/>
          <a:ln w="57150">
            <a:solidFill>
              <a:srgbClr val="102F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518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F8B6A8-D3F2-F244-BDCF-D9AAD1985998}"/>
              </a:ext>
            </a:extLst>
          </p:cNvPr>
          <p:cNvSpPr>
            <a:spLocks noGrp="1"/>
          </p:cNvSpPr>
          <p:nvPr>
            <p:ph type="sldNum" sz="quarter" idx="10"/>
          </p:nvPr>
        </p:nvSpPr>
        <p:spPr/>
        <p:txBody>
          <a:bodyPr/>
          <a:lstStyle/>
          <a:p>
            <a:pPr>
              <a:defRPr/>
            </a:pPr>
            <a:fld id="{3613944A-7182-2740-AB46-1BA98C6877A1}" type="slidenum">
              <a:rPr lang="en-US" smtClean="0"/>
              <a:pPr>
                <a:defRPr/>
              </a:pPr>
              <a:t>9</a:t>
            </a:fld>
            <a:endParaRPr lang="en-US"/>
          </a:p>
        </p:txBody>
      </p:sp>
      <p:sp>
        <p:nvSpPr>
          <p:cNvPr id="3" name="Title 2">
            <a:extLst>
              <a:ext uri="{FF2B5EF4-FFF2-40B4-BE49-F238E27FC236}">
                <a16:creationId xmlns:a16="http://schemas.microsoft.com/office/drawing/2014/main" id="{5FFF3432-A716-AD44-8D4C-CA6A5530BFA7}"/>
              </a:ext>
            </a:extLst>
          </p:cNvPr>
          <p:cNvSpPr>
            <a:spLocks noGrp="1"/>
          </p:cNvSpPr>
          <p:nvPr>
            <p:ph type="title"/>
          </p:nvPr>
        </p:nvSpPr>
        <p:spPr/>
        <p:txBody>
          <a:bodyPr/>
          <a:lstStyle/>
          <a:p>
            <a:r>
              <a:rPr lang="en-US" dirty="0"/>
              <a:t>FAQs</a:t>
            </a:r>
          </a:p>
        </p:txBody>
      </p:sp>
      <p:sp>
        <p:nvSpPr>
          <p:cNvPr id="4" name="Text Placeholder 3">
            <a:extLst>
              <a:ext uri="{FF2B5EF4-FFF2-40B4-BE49-F238E27FC236}">
                <a16:creationId xmlns:a16="http://schemas.microsoft.com/office/drawing/2014/main" id="{2D73A2FC-684E-7F45-A15E-F26D2CD94515}"/>
              </a:ext>
            </a:extLst>
          </p:cNvPr>
          <p:cNvSpPr>
            <a:spLocks noGrp="1"/>
          </p:cNvSpPr>
          <p:nvPr>
            <p:ph type="body" sz="quarter" idx="11"/>
          </p:nvPr>
        </p:nvSpPr>
        <p:spPr>
          <a:xfrm>
            <a:off x="343490" y="1668654"/>
            <a:ext cx="4097107" cy="3520691"/>
          </a:xfrm>
        </p:spPr>
        <p:txBody>
          <a:bodyPr/>
          <a:lstStyle/>
          <a:p>
            <a:r>
              <a:rPr lang="en-US" sz="2000" dirty="0"/>
              <a:t>How soon are appts made?</a:t>
            </a:r>
          </a:p>
          <a:p>
            <a:pPr lvl="1"/>
            <a:r>
              <a:rPr lang="en-US" sz="1600" dirty="0"/>
              <a:t>On average, within 48 hours</a:t>
            </a:r>
          </a:p>
          <a:p>
            <a:pPr lvl="1"/>
            <a:endParaRPr lang="en-US" sz="900" dirty="0"/>
          </a:p>
          <a:p>
            <a:r>
              <a:rPr lang="en-US" sz="2000" dirty="0"/>
              <a:t>How much does a genetic counseling consult cost?</a:t>
            </a:r>
          </a:p>
          <a:p>
            <a:pPr lvl="1"/>
            <a:r>
              <a:rPr lang="en-US" sz="1600" dirty="0"/>
              <a:t>Genome Medical is a licensed medical practice and is credentialed and contracted with many of the major insurance companies. Genome Medical will work with your patient to confirm and verify coverage for services. Medicaid and Medicare are not accepted. Self-pay rate: $129</a:t>
            </a:r>
            <a:endParaRPr lang="en-US" sz="1400" dirty="0"/>
          </a:p>
          <a:p>
            <a:pPr lvl="1"/>
            <a:endParaRPr lang="en-US" sz="2000" dirty="0"/>
          </a:p>
        </p:txBody>
      </p:sp>
      <p:sp>
        <p:nvSpPr>
          <p:cNvPr id="5" name="Text Placeholder 3">
            <a:extLst>
              <a:ext uri="{FF2B5EF4-FFF2-40B4-BE49-F238E27FC236}">
                <a16:creationId xmlns:a16="http://schemas.microsoft.com/office/drawing/2014/main" id="{C4FD6893-0D6D-964B-8400-117E1939FFD2}"/>
              </a:ext>
            </a:extLst>
          </p:cNvPr>
          <p:cNvSpPr txBox="1">
            <a:spLocks/>
          </p:cNvSpPr>
          <p:nvPr/>
        </p:nvSpPr>
        <p:spPr>
          <a:xfrm>
            <a:off x="4572000" y="1668653"/>
            <a:ext cx="4097108" cy="3520691"/>
          </a:xfrm>
          <a:prstGeom prst="rect">
            <a:avLst/>
          </a:prstGeom>
        </p:spPr>
        <p:txBody>
          <a:bodyPr vert="horz" lIns="91440" tIns="45720" rIns="91440" bIns="45720" anchor="t"/>
          <a:lstStyle>
            <a:lvl1pPr marL="230188" indent="-230188"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9870" indent="-229870"/>
            <a:r>
              <a:rPr lang="en-US" sz="2000" dirty="0"/>
              <a:t>How much does genetic testing cost?</a:t>
            </a:r>
            <a:endParaRPr lang="en-US" sz="2800" dirty="0"/>
          </a:p>
          <a:p>
            <a:pPr lvl="1"/>
            <a:r>
              <a:rPr lang="en-US" sz="1600" dirty="0">
                <a:ea typeface="ＭＳ Ｐゴシック"/>
              </a:rPr>
              <a:t>Genome will work with patients and their insurance to determine the preferred test &amp; lab. Some tests are sponsored and are provided at no cost to the patient</a:t>
            </a:r>
          </a:p>
          <a:p>
            <a:pPr lvl="1"/>
            <a:endParaRPr lang="en-US" sz="900" dirty="0"/>
          </a:p>
          <a:p>
            <a:pPr marL="229870" indent="-229870"/>
            <a:r>
              <a:rPr lang="en-US" sz="2000" dirty="0"/>
              <a:t>What is required of my staff?</a:t>
            </a:r>
          </a:p>
          <a:p>
            <a:pPr lvl="1"/>
            <a:r>
              <a:rPr lang="en-US" sz="1600" dirty="0">
                <a:ea typeface="ＭＳ Ｐゴシック"/>
              </a:rPr>
              <a:t>Email/fax the referral form </a:t>
            </a:r>
          </a:p>
          <a:p>
            <a:pPr lvl="1"/>
            <a:endParaRPr lang="en-US" sz="900" dirty="0"/>
          </a:p>
          <a:p>
            <a:pPr marL="229870" indent="-229870"/>
            <a:r>
              <a:rPr lang="en-US" sz="2000" dirty="0">
                <a:ea typeface="+mn-lt"/>
                <a:cs typeface="+mn-lt"/>
              </a:rPr>
              <a:t>What is required of me when I receive the results back?</a:t>
            </a:r>
          </a:p>
          <a:p>
            <a:pPr lvl="1"/>
            <a:r>
              <a:rPr lang="en-US" sz="1600" dirty="0">
                <a:ea typeface="+mn-lt"/>
                <a:cs typeface="+mn-lt"/>
              </a:rPr>
              <a:t>Review and sign off</a:t>
            </a:r>
          </a:p>
        </p:txBody>
      </p:sp>
    </p:spTree>
    <p:extLst>
      <p:ext uri="{BB962C8B-B14F-4D97-AF65-F5344CB8AC3E}">
        <p14:creationId xmlns:p14="http://schemas.microsoft.com/office/powerpoint/2010/main" val="3780460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87853"/>
      </p:ext>
    </p:extLst>
  </p:cSld>
  <p:clrMapOvr>
    <a:masterClrMapping/>
  </p:clrMapOvr>
</p:sld>
</file>

<file path=ppt/theme/theme1.xml><?xml version="1.0" encoding="utf-8"?>
<a:theme xmlns:a="http://schemas.openxmlformats.org/drawingml/2006/main" name="HM_PP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eading-Medicine.pptx" id="{62084398-CD0C-4D76-98C1-FC0CC8457614}" vid="{F63564FE-6585-4253-8649-E4EE4E24E9B7}"/>
    </a:ext>
  </a:extLst>
</a:theme>
</file>

<file path=ppt/theme/theme2.xml><?xml version="1.0" encoding="utf-8"?>
<a:theme xmlns:a="http://schemas.openxmlformats.org/drawingml/2006/main" name="HoustonMethodist_PPT">
  <a:themeElements>
    <a:clrScheme name="Houston Methodist Color Palette">
      <a:dk1>
        <a:sysClr val="windowText" lastClr="000000"/>
      </a:dk1>
      <a:lt1>
        <a:sysClr val="window" lastClr="FFFFFF"/>
      </a:lt1>
      <a:dk2>
        <a:srgbClr val="124A7E"/>
      </a:dk2>
      <a:lt2>
        <a:srgbClr val="FFFFFF"/>
      </a:lt2>
      <a:accent1>
        <a:srgbClr val="124A7E"/>
      </a:accent1>
      <a:accent2>
        <a:srgbClr val="749ABB"/>
      </a:accent2>
      <a:accent3>
        <a:srgbClr val="6A813B"/>
      </a:accent3>
      <a:accent4>
        <a:srgbClr val="AC0033"/>
      </a:accent4>
      <a:accent5>
        <a:srgbClr val="E24301"/>
      </a:accent5>
      <a:accent6>
        <a:srgbClr val="007078"/>
      </a:accent6>
      <a:hlink>
        <a:srgbClr val="124A7E"/>
      </a:hlink>
      <a:folHlink>
        <a:srgbClr val="124A7E"/>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oustonMethodist_PPT" id="{0C35E3C9-6EFF-3744-BCEB-D38F5D807F43}" vid="{4713B68C-D0C3-C548-B190-114A4566575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TotalTime>
  <Words>363</Words>
  <Application>Microsoft Office PowerPoint</Application>
  <PresentationFormat>On-screen Show (4:3)</PresentationFormat>
  <Paragraphs>97</Paragraphs>
  <Slides>11</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Franklin Gothic Book</vt:lpstr>
      <vt:lpstr>Franklin Gothic Medium</vt:lpstr>
      <vt:lpstr>HM_PPT_Blue</vt:lpstr>
      <vt:lpstr>HoustonMethodist_PPT</vt:lpstr>
      <vt:lpstr>Genome Genetic Counseling</vt:lpstr>
      <vt:lpstr>Genome Medical Overview</vt:lpstr>
      <vt:lpstr>Genome Medical Process</vt:lpstr>
      <vt:lpstr>Genome Medical Process</vt:lpstr>
      <vt:lpstr>Referral Options</vt:lpstr>
      <vt:lpstr>Add Facesheet</vt:lpstr>
      <vt:lpstr>Referral and Facesheet</vt:lpstr>
      <vt:lpstr>Genome Medical Process</vt:lpstr>
      <vt:lpstr>Genome Medical Process</vt:lpstr>
      <vt:lpstr>FAQs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MyChart 2.0</dc:title>
  <dc:creator>Jones, Breanna</dc:creator>
  <cp:lastModifiedBy>Jones, Breanna</cp:lastModifiedBy>
  <cp:revision>11</cp:revision>
  <dcterms:created xsi:type="dcterms:W3CDTF">2021-09-15T21:50:54Z</dcterms:created>
  <dcterms:modified xsi:type="dcterms:W3CDTF">2022-01-03T22:29:32Z</dcterms:modified>
</cp:coreProperties>
</file>