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1"/>
  </p:notesMasterIdLst>
  <p:handoutMasterIdLst>
    <p:handoutMasterId r:id="rId12"/>
  </p:handoutMasterIdLst>
  <p:sldIdLst>
    <p:sldId id="1885" r:id="rId5"/>
    <p:sldId id="1894" r:id="rId6"/>
    <p:sldId id="1895" r:id="rId7"/>
    <p:sldId id="1896" r:id="rId8"/>
    <p:sldId id="698" r:id="rId9"/>
    <p:sldId id="1884" r:id="rId10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3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F6D"/>
    <a:srgbClr val="007078"/>
    <a:srgbClr val="AC0033"/>
    <a:srgbClr val="124A7E"/>
    <a:srgbClr val="6A813B"/>
    <a:srgbClr val="E24301"/>
    <a:srgbClr val="C0504D"/>
    <a:srgbClr val="3333FF"/>
    <a:srgbClr val="0E4B7E"/>
    <a:srgbClr val="0E37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47" autoAdjust="0"/>
    <p:restoredTop sz="81199" autoAdjust="0"/>
  </p:normalViewPr>
  <p:slideViewPr>
    <p:cSldViewPr snapToGrid="0" snapToObjects="1">
      <p:cViewPr varScale="1">
        <p:scale>
          <a:sx n="71" d="100"/>
          <a:sy n="71" d="100"/>
        </p:scale>
        <p:origin x="1806" y="66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2/7/2022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2/7/2022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2343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3063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hyperlink" Target="https://it.houstonmethodist.org/epicupdate/" TargetMode="Externa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t.houstonmethodidst.org/downtim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epicsharepoint.houstonmethodist.org/sites/Epic/WebSolutions/Learning%20Materials/Aug%2015%202021%20Ambulatory%20(Outpatient)%20Clinical%20Support%20Companion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March 6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80641" y="3149588"/>
            <a:ext cx="5742624" cy="389460"/>
          </a:xfrm>
        </p:spPr>
        <p:txBody>
          <a:bodyPr/>
          <a:lstStyle/>
          <a:p>
            <a:r>
              <a:rPr lang="en-US" sz="3200" b="1" i="1" dirty="0"/>
              <a:t>Transplant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7796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Updated: Feb. </a:t>
            </a:r>
            <a:r>
              <a:rPr lang="en-US" sz="1200" i="1"/>
              <a:t>7, 2022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08" y="674917"/>
            <a:ext cx="2807309" cy="366712"/>
          </a:xfrm>
        </p:spPr>
        <p:txBody>
          <a:bodyPr/>
          <a:lstStyle/>
          <a:p>
            <a:r>
              <a:rPr lang="en-US" dirty="0"/>
              <a:t>Rescheduled to Sunday, March 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March 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3341303"/>
            <a:ext cx="814206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Role-based changes summarized in your </a:t>
            </a:r>
            <a:r>
              <a:rPr lang="en-US" sz="2000" b="1" i="1" dirty="0">
                <a:latin typeface="Franklin Gothic Book" panose="020B0503020102020204" pitchFamily="34" charset="0"/>
              </a:rPr>
              <a:t>Update Companion</a:t>
            </a:r>
            <a:r>
              <a:rPr lang="en-US" sz="2000" dirty="0">
                <a:latin typeface="Franklin Gothic Book" panose="020B0503020102020204" pitchFamily="34" charset="0"/>
              </a:rPr>
              <a:t>, available in your Epic Learning Home (press F1 while in Epic) or visit </a:t>
            </a:r>
            <a:r>
              <a:rPr lang="en-US" sz="2000" b="1" dirty="0">
                <a:latin typeface="Franklin Gothic Book" panose="020B0503020102020204" pitchFamily="34" charset="0"/>
                <a:hlinkClick r:id="rId5"/>
              </a:rPr>
              <a:t>it.houstonmethodist.org/epicupdate/</a:t>
            </a:r>
            <a:endParaRPr lang="en-US" sz="2000" b="1" dirty="0">
              <a:latin typeface="Franklin Gothic Book" panose="020B0503020102020204" pitchFamily="34" charset="0"/>
            </a:endParaRPr>
          </a:p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6479940"/>
            <a:ext cx="9194800" cy="394807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4BE78E5-6544-45A3-93CE-E8527287154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177" y="1354066"/>
            <a:ext cx="2299611" cy="16122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DECD6A-2E43-491B-BE3F-68B9122D807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696177" y="1354066"/>
            <a:ext cx="2299609" cy="161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947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09" y="634175"/>
            <a:ext cx="2616200" cy="366712"/>
          </a:xfrm>
        </p:spPr>
        <p:txBody>
          <a:bodyPr/>
          <a:lstStyle/>
          <a:p>
            <a:r>
              <a:rPr lang="en-US" dirty="0"/>
              <a:t>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Understand the t</a:t>
            </a: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Review your </a:t>
            </a:r>
            <a:r>
              <a:rPr lang="en-US" sz="2800" b="1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Update Companion available in:</a:t>
            </a:r>
            <a:endParaRPr lang="en-US" sz="2800" i="1" dirty="0">
              <a:solidFill>
                <a:srgbClr val="124A7E"/>
              </a:solidFill>
              <a:latin typeface="Franklin Gothic Medium" panose="020B0603020102020204" pitchFamily="34" charset="0"/>
            </a:endParaRP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latin typeface="Franklin Gothic Book" panose="020B0503020102020204" pitchFamily="34" charset="0"/>
              </a:rPr>
              <a:t>Learning Home (press F1 while in Epic)</a:t>
            </a: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latin typeface="Franklin Gothic Book" panose="020B0503020102020204" pitchFamily="34" charset="0"/>
              </a:rPr>
              <a:t>eNewsletters</a:t>
            </a: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it.houstonmethodist.org/epicupdate/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399678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286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March 6 Epic Update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5" y="600697"/>
            <a:ext cx="5626733" cy="366712"/>
          </a:xfrm>
        </p:spPr>
        <p:txBody>
          <a:bodyPr/>
          <a:lstStyle/>
          <a:p>
            <a:r>
              <a:rPr lang="en-US" sz="1600" dirty="0"/>
              <a:t>Epic Downtime and Limited Functionality Period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97A148-496A-4290-9A64-6D1C5BE05836}"/>
              </a:ext>
            </a:extLst>
          </p:cNvPr>
          <p:cNvSpPr txBox="1"/>
          <p:nvPr/>
        </p:nvSpPr>
        <p:spPr>
          <a:xfrm>
            <a:off x="213037" y="1233131"/>
            <a:ext cx="9075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Planned Epic Downtime</a:t>
            </a:r>
          </a:p>
          <a:p>
            <a:pPr>
              <a:spcAft>
                <a:spcPts val="0"/>
              </a:spcAft>
            </a:pPr>
            <a:r>
              <a:rPr lang="en-US" sz="24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Sunday, March 6 from 2 a.m. to 3:30 a.m.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36130-B170-46E6-A750-61FD93CC3193}"/>
              </a:ext>
            </a:extLst>
          </p:cNvPr>
          <p:cNvSpPr txBox="1"/>
          <p:nvPr/>
        </p:nvSpPr>
        <p:spPr>
          <a:xfrm>
            <a:off x="297019" y="2326703"/>
            <a:ext cx="468232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During the downtime, access the </a:t>
            </a:r>
            <a:r>
              <a:rPr lang="en-US" b="1" dirty="0">
                <a:latin typeface="Franklin Gothic Book" panose="020B0503020102020204" pitchFamily="34" charset="0"/>
              </a:rPr>
              <a:t>Epic Read-Only </a:t>
            </a:r>
            <a:r>
              <a:rPr lang="en-US" dirty="0">
                <a:latin typeface="Franklin Gothic Book" panose="020B0503020102020204" pitchFamily="34" charset="0"/>
              </a:rPr>
              <a:t>icon on your workstation desktop.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Data in </a:t>
            </a:r>
            <a:r>
              <a:rPr lang="en-US" b="1" i="1" dirty="0">
                <a:latin typeface="Franklin Gothic Book" panose="020B0503020102020204" pitchFamily="34" charset="0"/>
              </a:rPr>
              <a:t>Epic Read-Only </a:t>
            </a:r>
            <a:r>
              <a:rPr lang="en-US" i="1" dirty="0">
                <a:latin typeface="Franklin Gothic Book" panose="020B0503020102020204" pitchFamily="34" charset="0"/>
              </a:rPr>
              <a:t>is current</a:t>
            </a:r>
            <a:br>
              <a:rPr lang="en-US" i="1" dirty="0">
                <a:latin typeface="Franklin Gothic Book" panose="020B0503020102020204" pitchFamily="34" charset="0"/>
              </a:rPr>
            </a:br>
            <a:r>
              <a:rPr lang="en-US" i="1" dirty="0">
                <a:latin typeface="Franklin Gothic Book" panose="020B0503020102020204" pitchFamily="34" charset="0"/>
              </a:rPr>
              <a:t>until the downtime begins.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You can’t document or enter orders in </a:t>
            </a:r>
            <a:r>
              <a:rPr lang="en-US" b="1" i="1" dirty="0">
                <a:latin typeface="Franklin Gothic Book" panose="020B0503020102020204" pitchFamily="34" charset="0"/>
              </a:rPr>
              <a:t>Epic Read-Only</a:t>
            </a:r>
            <a:r>
              <a:rPr lang="en-US" i="1" dirty="0">
                <a:latin typeface="Franklin Gothic Book" panose="020B05030201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For details on what to do before, during and after the downtime, including special instructions for lab, radiology, cardiology and medical devices, visit </a:t>
            </a:r>
            <a:r>
              <a:rPr lang="en-US" dirty="0">
                <a:latin typeface="Franklin Gothic Book" panose="020B0503020102020204" pitchFamily="34" charset="0"/>
                <a:hlinkClick r:id="rId3"/>
              </a:rPr>
              <a:t>it.houstonmethodist.org/downtime</a:t>
            </a:r>
            <a:r>
              <a:rPr lang="en-US" dirty="0">
                <a:latin typeface="Franklin Gothic Book" panose="020B0503020102020204" pitchFamily="34" charset="0"/>
              </a:rPr>
              <a:t>. 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4FBFF6A-8644-461D-8AFE-98F7218E8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371" y="2326703"/>
            <a:ext cx="940328" cy="11519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4C60F5-BB52-4790-B081-6C40014200FC}"/>
              </a:ext>
            </a:extLst>
          </p:cNvPr>
          <p:cNvSpPr/>
          <p:nvPr/>
        </p:nvSpPr>
        <p:spPr>
          <a:xfrm>
            <a:off x="6258560" y="1233131"/>
            <a:ext cx="2777864" cy="5391189"/>
          </a:xfrm>
          <a:prstGeom prst="roundRect">
            <a:avLst>
              <a:gd name="adj" fmla="val 842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45463E-3CB7-4D1B-9978-D992AE6CE101}"/>
              </a:ext>
            </a:extLst>
          </p:cNvPr>
          <p:cNvSpPr txBox="1"/>
          <p:nvPr/>
        </p:nvSpPr>
        <p:spPr>
          <a:xfrm>
            <a:off x="6258560" y="1302863"/>
            <a:ext cx="288543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Some Epic Functionality Unavailable</a:t>
            </a:r>
          </a:p>
          <a:p>
            <a:pPr>
              <a:spcAft>
                <a:spcPts val="0"/>
              </a:spcAft>
            </a:pPr>
            <a:r>
              <a:rPr lang="en-US" sz="16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Wed., March 2 at 5 a.m. until Sun., March 6 at 3:30 a.m.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3B25E7-D538-4C69-AA07-291556B702EB}"/>
              </a:ext>
            </a:extLst>
          </p:cNvPr>
          <p:cNvSpPr txBox="1"/>
          <p:nvPr/>
        </p:nvSpPr>
        <p:spPr>
          <a:xfrm>
            <a:off x="6350161" y="2687858"/>
            <a:ext cx="240521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Some Epic functions will be unavailable, and no changes or enhancements will be.</a:t>
            </a:r>
          </a:p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You’ll still be able to work in Epic as usual, but you won't be able to do the following: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Apply filters in </a:t>
            </a:r>
            <a:r>
              <a:rPr lang="en-US" sz="1400" b="1" dirty="0">
                <a:latin typeface="Franklin Gothic Book" panose="020B0503020102020204" pitchFamily="34" charset="0"/>
              </a:rPr>
              <a:t>Chart Review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Create, edit and share </a:t>
            </a:r>
            <a:r>
              <a:rPr lang="en-US" sz="1400" b="1" dirty="0">
                <a:latin typeface="Franklin Gothic Book" panose="020B0503020102020204" pitchFamily="34" charset="0"/>
              </a:rPr>
              <a:t>NoteWriter</a:t>
            </a:r>
            <a:r>
              <a:rPr lang="en-US" sz="1400" dirty="0">
                <a:latin typeface="Franklin Gothic Book" panose="020B0503020102020204" pitchFamily="34" charset="0"/>
              </a:rPr>
              <a:t> macros, </a:t>
            </a:r>
            <a:r>
              <a:rPr lang="en-US" sz="1400" b="1" dirty="0">
                <a:latin typeface="Franklin Gothic Book" panose="020B0503020102020204" pitchFamily="34" charset="0"/>
              </a:rPr>
              <a:t>SmartPhrases</a:t>
            </a:r>
            <a:r>
              <a:rPr lang="en-US" sz="1400" dirty="0">
                <a:latin typeface="Franklin Gothic Book" panose="020B0503020102020204" pitchFamily="34" charset="0"/>
              </a:rPr>
              <a:t> and </a:t>
            </a:r>
            <a:r>
              <a:rPr lang="en-US" sz="1400" b="1" dirty="0">
                <a:latin typeface="Franklin Gothic Book" panose="020B0503020102020204" pitchFamily="34" charset="0"/>
              </a:rPr>
              <a:t>SmartLinks</a:t>
            </a:r>
            <a:r>
              <a:rPr lang="en-US" sz="1400" dirty="0">
                <a:latin typeface="Franklin Gothic Book" panose="020B0503020102020204" pitchFamily="34" charset="0"/>
              </a:rPr>
              <a:t>.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 and edit </a:t>
            </a:r>
            <a:r>
              <a:rPr lang="en-US" sz="1400" b="1" dirty="0">
                <a:latin typeface="Franklin Gothic Book" panose="020B0503020102020204" pitchFamily="34" charset="0"/>
              </a:rPr>
              <a:t>In Basket QuickActions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10093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Transplant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March 6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Transplant Staff and Coordinators: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25067" y="2758963"/>
            <a:ext cx="6340279" cy="395492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New Look and Feel of the Organ Tab in Transplant Information Activity (Both)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Checklist Task Completion Using Checkbox is No Longer an Option When Task is Open (Both)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Show Checklist Tasks for All Organs (Staff)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Telephone Information Moving to Storyboard (Staff)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Submit UNOS Recipient Registration Forms (Coordinator)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Hide Potential Organ Donors and Recipients with a Checkbox (Coordinator)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Show Checklist Tasks for All Organs (Coordinator)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A Nurse ABO Verification Timeout Warning is Different Than a Surgeon (Coordinator)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rgbClr val="E3EF6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Transplant Staff</a:t>
            </a:r>
            <a:br>
              <a:rPr lang="en-US" sz="1600" b="1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Must be connected to the HM Network</a:t>
            </a:r>
          </a:p>
        </p:txBody>
      </p:sp>
      <p:sp>
        <p:nvSpPr>
          <p:cNvPr id="9" name="Rectangle: Rounded Corners 8">
            <a:hlinkClick r:id="rId4"/>
            <a:extLst>
              <a:ext uri="{FF2B5EF4-FFF2-40B4-BE49-F238E27FC236}">
                <a16:creationId xmlns:a16="http://schemas.microsoft.com/office/drawing/2014/main" id="{4A4E0207-0396-4A9F-939F-7DBA4D77C017}"/>
              </a:ext>
            </a:extLst>
          </p:cNvPr>
          <p:cNvSpPr/>
          <p:nvPr/>
        </p:nvSpPr>
        <p:spPr>
          <a:xfrm>
            <a:off x="6450437" y="4230655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Transplant Coord.</a:t>
            </a:r>
            <a:br>
              <a:rPr lang="en-US" sz="1600" b="1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5B42D5B1286842B834DFCE422FE68D" ma:contentTypeVersion="14" ma:contentTypeDescription="Create a new document." ma:contentTypeScope="" ma:versionID="e1ce5cfa937f41c43b97fa77788f6477">
  <xsd:schema xmlns:xsd="http://www.w3.org/2001/XMLSchema" xmlns:xs="http://www.w3.org/2001/XMLSchema" xmlns:p="http://schemas.microsoft.com/office/2006/metadata/properties" xmlns:ns3="bc9ea6f2-d632-4e66-9bd1-87698ec4f8d5" xmlns:ns4="fe59d2f1-7624-4b84-aa63-0db6af8603ee" targetNamespace="http://schemas.microsoft.com/office/2006/metadata/properties" ma:root="true" ma:fieldsID="6de5c6fda5bf6c2df9dc84cc5abec6cf" ns3:_="" ns4:_="">
    <xsd:import namespace="bc9ea6f2-d632-4e66-9bd1-87698ec4f8d5"/>
    <xsd:import namespace="fe59d2f1-7624-4b84-aa63-0db6af8603e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9ea6f2-d632-4e66-9bd1-87698ec4f8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59d2f1-7624-4b84-aa63-0db6af8603e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410E81A-DA85-4229-B75C-0A7F05669D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9ea6f2-d632-4e66-9bd1-87698ec4f8d5"/>
    <ds:schemaRef ds:uri="fe59d2f1-7624-4b84-aa63-0db6af8603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1ABF5DF-DB29-42A9-83FE-18FFCE423F98}">
  <ds:schemaRefs>
    <ds:schemaRef ds:uri="http://purl.org/dc/elements/1.1/"/>
    <ds:schemaRef ds:uri="bc9ea6f2-d632-4e66-9bd1-87698ec4f8d5"/>
    <ds:schemaRef ds:uri="fe59d2f1-7624-4b84-aa63-0db6af8603ee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26130</TotalTime>
  <Words>478</Words>
  <Application>Microsoft Office PowerPoint</Application>
  <PresentationFormat>On-screen Show (4:3)</PresentationFormat>
  <Paragraphs>57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Franklin Gothic Book</vt:lpstr>
      <vt:lpstr>Franklin Gothic Heavy</vt:lpstr>
      <vt:lpstr>Franklin Gothic Medium</vt:lpstr>
      <vt:lpstr>4_Epic_Com_CM_Strategy</vt:lpstr>
      <vt:lpstr>March 6 Epic Update</vt:lpstr>
      <vt:lpstr>Next Epic Update</vt:lpstr>
      <vt:lpstr>Prepare for the Update</vt:lpstr>
      <vt:lpstr>March 6 Epic Update</vt:lpstr>
      <vt:lpstr>Top Changes for Transplant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Alwais, Jerrold</cp:lastModifiedBy>
  <cp:revision>1201</cp:revision>
  <cp:lastPrinted>2016-02-09T14:44:09Z</cp:lastPrinted>
  <dcterms:created xsi:type="dcterms:W3CDTF">2013-07-26T17:47:46Z</dcterms:created>
  <dcterms:modified xsi:type="dcterms:W3CDTF">2022-02-07T16:39:33Z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0x0101008E5B42D5B1286842B834DFCE422FE68D</vt:lpwstr>
  </property>
</Properties>
</file>