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370" r:id="rId4"/>
  </p:sldMasterIdLst>
  <p:notesMasterIdLst>
    <p:notesMasterId r:id="rId12"/>
  </p:notesMasterIdLst>
  <p:handoutMasterIdLst>
    <p:handoutMasterId r:id="rId13"/>
  </p:handoutMasterIdLst>
  <p:sldIdLst>
    <p:sldId id="1885" r:id="rId5"/>
    <p:sldId id="1894" r:id="rId6"/>
    <p:sldId id="1895" r:id="rId7"/>
    <p:sldId id="1896" r:id="rId8"/>
    <p:sldId id="1897" r:id="rId9"/>
    <p:sldId id="698" r:id="rId10"/>
    <p:sldId id="1884" r:id="rId11"/>
  </p:sldIdLst>
  <p:sldSz cx="9144000" cy="6858000" type="screen4x3"/>
  <p:notesSz cx="7010400" cy="9296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04">
          <p15:clr>
            <a:srgbClr val="A4A3A4"/>
          </p15:clr>
        </p15:guide>
        <p15:guide id="2" orient="horz" pos="3458">
          <p15:clr>
            <a:srgbClr val="A4A3A4"/>
          </p15:clr>
        </p15:guide>
        <p15:guide id="3" orient="horz" pos="289">
          <p15:clr>
            <a:srgbClr val="A4A3A4"/>
          </p15:clr>
        </p15:guide>
        <p15:guide id="4" orient="horz" pos="3955">
          <p15:clr>
            <a:srgbClr val="A4A3A4"/>
          </p15:clr>
        </p15:guide>
        <p15:guide id="5" orient="horz" pos="864">
          <p15:clr>
            <a:srgbClr val="A4A3A4"/>
          </p15:clr>
        </p15:guide>
        <p15:guide id="6" orient="horz" pos="1297">
          <p15:clr>
            <a:srgbClr val="A4A3A4"/>
          </p15:clr>
        </p15:guide>
        <p15:guide id="7" pos="5268">
          <p15:clr>
            <a:srgbClr val="A4A3A4"/>
          </p15:clr>
        </p15:guide>
        <p15:guide id="8" pos="4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cGrath, Eileen" initials="ME" lastIdx="23" clrIdx="0"/>
  <p:cmAuthor id="2" name="Rayson, Takeisha S." initials="RTS" lastIdx="20" clrIdx="1"/>
  <p:cmAuthor id="3" name="Nichols, Kimberly" initials="NK" lastIdx="1" clrIdx="2"/>
  <p:cmAuthor id="4" name="Tsubai, Elisabeth V." initials="TEV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EF6D"/>
    <a:srgbClr val="007078"/>
    <a:srgbClr val="AC0033"/>
    <a:srgbClr val="124A7E"/>
    <a:srgbClr val="6A813B"/>
    <a:srgbClr val="E24301"/>
    <a:srgbClr val="C0504D"/>
    <a:srgbClr val="3333FF"/>
    <a:srgbClr val="0E4B7E"/>
    <a:srgbClr val="0E37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47" autoAdjust="0"/>
    <p:restoredTop sz="81199" autoAdjust="0"/>
  </p:normalViewPr>
  <p:slideViewPr>
    <p:cSldViewPr snapToGrid="0" snapToObjects="1">
      <p:cViewPr varScale="1">
        <p:scale>
          <a:sx n="71" d="100"/>
          <a:sy n="71" d="100"/>
        </p:scale>
        <p:origin x="1806" y="54"/>
      </p:cViewPr>
      <p:guideLst>
        <p:guide orient="horz" pos="4104"/>
        <p:guide orient="horz" pos="3458"/>
        <p:guide orient="horz" pos="289"/>
        <p:guide orient="horz" pos="3955"/>
        <p:guide orient="horz" pos="864"/>
        <p:guide orient="horz" pos="1297"/>
        <p:guide pos="5268"/>
        <p:guide pos="4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06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C656C73-F8AF-4120-90ED-D5B3677269B7}" type="datetime1">
              <a:rPr lang="en-US"/>
              <a:pPr>
                <a:defRPr/>
              </a:pPr>
              <a:t>2/7/2022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9A3AE78-2BE8-40DB-8819-3F6D612F06A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711314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2B39F2F-D35F-44A5-B555-0DD97F7F1A65}" type="datetime1">
              <a:rPr lang="en-US"/>
              <a:pPr>
                <a:defRPr/>
              </a:pPr>
              <a:t>2/7/2022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4A10825-75C1-4CC7-BFDF-F54915C172B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45029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0764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07640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023438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096305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730639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128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3200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5452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246268" y="-89522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467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367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25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51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386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156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411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55888" y="2830513"/>
            <a:ext cx="383222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838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2070092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65773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all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2346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83248"/>
            <a:ext cx="8322719" cy="1200329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all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4114805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5378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693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6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0706"/>
            <a:ext cx="2133600" cy="365125"/>
          </a:xfrm>
          <a:prstGeom prst="rect">
            <a:avLst/>
          </a:prstGeom>
        </p:spPr>
        <p:txBody>
          <a:bodyPr/>
          <a:lstStyle>
            <a:lvl1pPr algn="r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EE5F42F-4752-4D7B-9CE7-C8DD1CACF9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822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4306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6506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37418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2769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3760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23023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29487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1579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8171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C7248D-DAAB-41EE-871C-2AFF8DC6C5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547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738B4EAF-C186-4410-847B-BFE7AA8F12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5093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3F2A2A-4D04-47B8-87B9-8CBCD244E5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7893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C80A274-DA09-4CD5-B729-B8E48FA67F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6181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414763A-235F-4325-82CC-FFE8E3BA57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8602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1B626D6-36A3-4CA8-A88C-5A9210E6C8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008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8458A4AA-60DF-48F3-A95C-6857FEF217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9569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9159973-5592-4A43-BD7F-53B333283A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0221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C613F1B-60E0-44CD-8C3D-26C69AAB0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0348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46363" y="2830513"/>
            <a:ext cx="385127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2405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42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" y="1"/>
            <a:ext cx="6042025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150" name="Picture 6"/>
          <p:cNvPicPr>
            <a:picLocks noChangeAspect="1"/>
          </p:cNvPicPr>
          <p:nvPr/>
        </p:nvPicPr>
        <p:blipFill>
          <a:blip r:embed="rId3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72275" y="338138"/>
            <a:ext cx="17589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29" r:id="rId1"/>
    <p:sldLayoutId id="2147485530" r:id="rId2"/>
    <p:sldLayoutId id="2147485531" r:id="rId3"/>
    <p:sldLayoutId id="2147485434" r:id="rId4"/>
    <p:sldLayoutId id="2147485435" r:id="rId5"/>
    <p:sldLayoutId id="2147485436" r:id="rId6"/>
    <p:sldLayoutId id="2147485437" r:id="rId7"/>
    <p:sldLayoutId id="2147485438" r:id="rId8"/>
    <p:sldLayoutId id="2147485439" r:id="rId9"/>
    <p:sldLayoutId id="2147485532" r:id="rId10"/>
    <p:sldLayoutId id="2147485484" r:id="rId11"/>
    <p:sldLayoutId id="2147485485" r:id="rId12"/>
    <p:sldLayoutId id="2147485671" r:id="rId13"/>
    <p:sldLayoutId id="2147485672" r:id="rId14"/>
    <p:sldLayoutId id="2147485675" r:id="rId15"/>
    <p:sldLayoutId id="2147485553" r:id="rId16"/>
    <p:sldLayoutId id="2147485554" r:id="rId17"/>
    <p:sldLayoutId id="2147485555" r:id="rId18"/>
    <p:sldLayoutId id="2147485446" r:id="rId19"/>
    <p:sldLayoutId id="2147485447" r:id="rId20"/>
    <p:sldLayoutId id="2147485448" r:id="rId21"/>
    <p:sldLayoutId id="2147485449" r:id="rId22"/>
    <p:sldLayoutId id="2147485450" r:id="rId23"/>
    <p:sldLayoutId id="2147485451" r:id="rId24"/>
    <p:sldLayoutId id="2147485715" r:id="rId25"/>
    <p:sldLayoutId id="2147485716" r:id="rId26"/>
    <p:sldLayoutId id="2147485717" r:id="rId27"/>
    <p:sldLayoutId id="2147485718" r:id="rId28"/>
    <p:sldLayoutId id="2147485719" r:id="rId29"/>
    <p:sldLayoutId id="2147485720" r:id="rId30"/>
    <p:sldLayoutId id="2147485721" r:id="rId31"/>
    <p:sldLayoutId id="2147485722" r:id="rId32"/>
    <p:sldLayoutId id="2147485723" r:id="rId33"/>
    <p:sldLayoutId id="2147485724" r:id="rId34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hyperlink" Target="https://it.houstonmethodist.org/epicupdate/" TargetMode="Externa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it.houstonmethodist.or/epicupdate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it.houstonmethodidst.org/downtime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epicsharepoint.houstonmethodist.org/sites/Epic/WebSolutions/Learning%20Materials/Feb%2013%202022%20Radiology%20Staff%20Companion.pdf" TargetMode="External"/><Relationship Id="rId4" Type="http://schemas.openxmlformats.org/officeDocument/2006/relationships/hyperlink" Target="https://epicsharepoint.houstonmethodist.org/sites/Epic/WebSolutions/Learning%20Materials/Feb%2013%202022%20Radiologist%20Companion.pdf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A8F2C-3CC6-4CC0-BB08-371CA62FA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March 6 Epic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AB1A3-3FC5-4C71-A36A-5F962961D0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33015" y="3149588"/>
            <a:ext cx="6890250" cy="389460"/>
          </a:xfrm>
        </p:spPr>
        <p:txBody>
          <a:bodyPr/>
          <a:lstStyle/>
          <a:p>
            <a:r>
              <a:rPr lang="en-US" sz="3200" b="1" i="1" dirty="0"/>
              <a:t>Radiology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FD753-F321-4F84-A55C-9B34DED440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Meeting in a Box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7FFDD9-40AC-4DD2-AADF-DE550F903E37}"/>
              </a:ext>
            </a:extLst>
          </p:cNvPr>
          <p:cNvSpPr txBox="1"/>
          <p:nvPr/>
        </p:nvSpPr>
        <p:spPr>
          <a:xfrm>
            <a:off x="3" y="6504238"/>
            <a:ext cx="17796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Updated: Feb. 7, 2022</a:t>
            </a:r>
          </a:p>
        </p:txBody>
      </p:sp>
    </p:spTree>
    <p:extLst>
      <p:ext uri="{BB962C8B-B14F-4D97-AF65-F5344CB8AC3E}">
        <p14:creationId xmlns:p14="http://schemas.microsoft.com/office/powerpoint/2010/main" val="1471269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A8F2C-3CC6-4CC0-BB08-371CA62FA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March 6 Epic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AB1A3-3FC5-4C71-A36A-5F962961D0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33015" y="3149588"/>
            <a:ext cx="6890250" cy="389460"/>
          </a:xfrm>
        </p:spPr>
        <p:txBody>
          <a:bodyPr/>
          <a:lstStyle/>
          <a:p>
            <a:r>
              <a:rPr lang="en-US" sz="3200" b="1" i="1" dirty="0"/>
              <a:t>Ambulatory Clinical Support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FD753-F321-4F84-A55C-9B34DED440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Meeting in a Box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7FFDD9-40AC-4DD2-AADF-DE550F903E37}"/>
              </a:ext>
            </a:extLst>
          </p:cNvPr>
          <p:cNvSpPr txBox="1"/>
          <p:nvPr/>
        </p:nvSpPr>
        <p:spPr>
          <a:xfrm>
            <a:off x="3" y="6504238"/>
            <a:ext cx="17668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Updated: Feb. 7, 2022</a:t>
            </a:r>
          </a:p>
        </p:txBody>
      </p:sp>
    </p:spTree>
    <p:extLst>
      <p:ext uri="{BB962C8B-B14F-4D97-AF65-F5344CB8AC3E}">
        <p14:creationId xmlns:p14="http://schemas.microsoft.com/office/powerpoint/2010/main" val="433624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Next Epic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2408" y="674917"/>
            <a:ext cx="2807309" cy="366712"/>
          </a:xfrm>
        </p:spPr>
        <p:txBody>
          <a:bodyPr/>
          <a:lstStyle/>
          <a:p>
            <a:r>
              <a:rPr lang="en-US" dirty="0"/>
              <a:t>Rescheduled to Sunday, March 6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3DFD38-6F8D-4B3E-B866-CFE9B41EB2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0320" y="1149713"/>
            <a:ext cx="9144000" cy="56967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D752F9A-8616-424C-BDC1-FBB644A6BB3C}"/>
              </a:ext>
            </a:extLst>
          </p:cNvPr>
          <p:cNvSpPr txBox="1"/>
          <p:nvPr/>
        </p:nvSpPr>
        <p:spPr>
          <a:xfrm>
            <a:off x="335280" y="1499465"/>
            <a:ext cx="490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The next Epic Update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3BFFD7-C3BD-440A-B850-03E77D513728}"/>
              </a:ext>
            </a:extLst>
          </p:cNvPr>
          <p:cNvSpPr txBox="1"/>
          <p:nvPr/>
        </p:nvSpPr>
        <p:spPr>
          <a:xfrm>
            <a:off x="335280" y="1995052"/>
            <a:ext cx="4907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AC0033"/>
                </a:solidFill>
                <a:latin typeface="Franklin Gothic Heavy" panose="020B0903020102020204" pitchFamily="34" charset="0"/>
              </a:rPr>
              <a:t>Sunday, March 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F102D6-A48B-4058-9830-14F995473972}"/>
              </a:ext>
            </a:extLst>
          </p:cNvPr>
          <p:cNvSpPr txBox="1"/>
          <p:nvPr/>
        </p:nvSpPr>
        <p:spPr>
          <a:xfrm>
            <a:off x="421018" y="3341303"/>
            <a:ext cx="8142069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925" indent="-28892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Promotes patient safety and quality, simplifies workflows and improves productivity and financial outcomes.</a:t>
            </a:r>
          </a:p>
          <a:p>
            <a:pPr marL="288925" indent="-28892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Role-based changes summarized in your </a:t>
            </a:r>
            <a:r>
              <a:rPr lang="en-US" sz="2000" b="1" i="1" dirty="0">
                <a:latin typeface="Franklin Gothic Book" panose="020B0503020102020204" pitchFamily="34" charset="0"/>
              </a:rPr>
              <a:t>Update Companion</a:t>
            </a:r>
            <a:r>
              <a:rPr lang="en-US" sz="2000" dirty="0">
                <a:latin typeface="Franklin Gothic Book" panose="020B0503020102020204" pitchFamily="34" charset="0"/>
              </a:rPr>
              <a:t>, available in your Epic Learning Home (press F1 while in Epic) or visit </a:t>
            </a:r>
            <a:r>
              <a:rPr lang="en-US" sz="2000" b="1" dirty="0">
                <a:latin typeface="Franklin Gothic Book" panose="020B0503020102020204" pitchFamily="34" charset="0"/>
                <a:hlinkClick r:id="rId5"/>
              </a:rPr>
              <a:t>it.houstonmethodist.org/epicupdate/</a:t>
            </a:r>
            <a:endParaRPr lang="en-US" sz="2000" b="1" dirty="0">
              <a:latin typeface="Franklin Gothic Book" panose="020B0503020102020204" pitchFamily="34" charset="0"/>
            </a:endParaRPr>
          </a:p>
          <a:p>
            <a:pPr marL="288925" indent="-28892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Top Changes by role added to the first page of </a:t>
            </a:r>
            <a:r>
              <a:rPr lang="en-US" sz="2000" b="1" i="1" dirty="0">
                <a:latin typeface="Franklin Gothic Book" panose="020B0503020102020204" pitchFamily="34" charset="0"/>
              </a:rPr>
              <a:t>Companions</a:t>
            </a:r>
            <a:r>
              <a:rPr lang="en-US" sz="2000" dirty="0">
                <a:latin typeface="Franklin Gothic Book" panose="020B0503020102020204" pitchFamily="34" charset="0"/>
              </a:rPr>
              <a:t> for at-a-glance views.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13C02D-47E3-463D-BEE5-51D56CDFED14}"/>
              </a:ext>
            </a:extLst>
          </p:cNvPr>
          <p:cNvSpPr/>
          <p:nvPr/>
        </p:nvSpPr>
        <p:spPr>
          <a:xfrm>
            <a:off x="-30480" y="6479940"/>
            <a:ext cx="9194800" cy="394807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4BE78E5-6544-45A3-93CE-E8527287154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6177" y="1354066"/>
            <a:ext cx="2299611" cy="16122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DDECD6A-2E43-491B-BE3F-68B9122D807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696177" y="1354066"/>
            <a:ext cx="2299609" cy="161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465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Prepare for the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2409" y="634175"/>
            <a:ext cx="2616200" cy="366712"/>
          </a:xfrm>
        </p:spPr>
        <p:txBody>
          <a:bodyPr/>
          <a:lstStyle/>
          <a:p>
            <a:r>
              <a:rPr lang="en-US" dirty="0"/>
              <a:t>Steps to Success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F22008-4960-4ED9-B867-891B7F465F79}"/>
              </a:ext>
            </a:extLst>
          </p:cNvPr>
          <p:cNvSpPr txBox="1"/>
          <p:nvPr/>
        </p:nvSpPr>
        <p:spPr>
          <a:xfrm>
            <a:off x="751840" y="1508400"/>
            <a:ext cx="5923280" cy="475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Understand the t</a:t>
            </a: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op changes for your role or department.</a:t>
            </a: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Review your </a:t>
            </a:r>
            <a:r>
              <a:rPr lang="en-US" sz="2800" b="1" i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Update Companion available in:</a:t>
            </a:r>
            <a:endParaRPr lang="en-US" sz="2800" i="1" dirty="0">
              <a:solidFill>
                <a:srgbClr val="124A7E"/>
              </a:solidFill>
              <a:latin typeface="Franklin Gothic Medium" panose="020B0603020102020204" pitchFamily="34" charset="0"/>
            </a:endParaRPr>
          </a:p>
          <a:p>
            <a:pPr marL="1490663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i="1" dirty="0">
                <a:latin typeface="Franklin Gothic Book" panose="020B0503020102020204" pitchFamily="34" charset="0"/>
              </a:rPr>
              <a:t>Learning Home (press F1 while in Epic)</a:t>
            </a:r>
          </a:p>
          <a:p>
            <a:pPr marL="1490663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i="1" dirty="0">
                <a:latin typeface="Franklin Gothic Book" panose="020B0503020102020204" pitchFamily="34" charset="0"/>
              </a:rPr>
              <a:t>eNewsletters</a:t>
            </a:r>
          </a:p>
          <a:p>
            <a:pPr marL="1490663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it.houstonmethodist.org/epicupdate/</a:t>
            </a:r>
            <a:endParaRPr lang="en-US" sz="2000" dirty="0">
              <a:solidFill>
                <a:srgbClr val="AC0033"/>
              </a:solidFill>
              <a:latin typeface="Franklin Gothic Book" panose="020B05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Practice Guided Activities in the Epic Playground.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A9AE09-4E94-4CE3-82B8-A0A2AF499A34}"/>
              </a:ext>
            </a:extLst>
          </p:cNvPr>
          <p:cNvSpPr/>
          <p:nvPr/>
        </p:nvSpPr>
        <p:spPr>
          <a:xfrm>
            <a:off x="612140" y="1618481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61BED7-5DEA-4D1B-9153-CC8533342832}"/>
              </a:ext>
            </a:extLst>
          </p:cNvPr>
          <p:cNvSpPr/>
          <p:nvPr/>
        </p:nvSpPr>
        <p:spPr>
          <a:xfrm>
            <a:off x="612140" y="2648970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BDD690-DCF7-4ABC-A01D-CE5786ECAA91}"/>
              </a:ext>
            </a:extLst>
          </p:cNvPr>
          <p:cNvSpPr/>
          <p:nvPr/>
        </p:nvSpPr>
        <p:spPr>
          <a:xfrm>
            <a:off x="612140" y="5399678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3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852119E-311B-4D85-A7D6-8C6B61F79063}"/>
              </a:ext>
            </a:extLst>
          </p:cNvPr>
          <p:cNvGrpSpPr/>
          <p:nvPr/>
        </p:nvGrpSpPr>
        <p:grpSpPr>
          <a:xfrm>
            <a:off x="337608" y="3634551"/>
            <a:ext cx="1341543" cy="1484583"/>
            <a:chOff x="6761338" y="2306319"/>
            <a:chExt cx="1945754" cy="215321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085E5D5-3147-4FAB-9CAA-659ADC0AC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560704">
              <a:off x="6761338" y="2355528"/>
              <a:ext cx="1396680" cy="1813452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AF4B6C1-8DF9-409E-9C54-F8E26C2F0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36290" y="2306319"/>
              <a:ext cx="1670802" cy="2153217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737F0C0-7702-4078-980F-AC80FEF299E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4789" y="1109131"/>
            <a:ext cx="2329211" cy="582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382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364683" cy="505884"/>
          </a:xfrm>
        </p:spPr>
        <p:txBody>
          <a:bodyPr>
            <a:noAutofit/>
          </a:bodyPr>
          <a:lstStyle/>
          <a:p>
            <a:r>
              <a:rPr lang="en-US" sz="2800" dirty="0"/>
              <a:t>March 6 Epic Update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5" y="600697"/>
            <a:ext cx="5626733" cy="366712"/>
          </a:xfrm>
        </p:spPr>
        <p:txBody>
          <a:bodyPr/>
          <a:lstStyle/>
          <a:p>
            <a:r>
              <a:rPr lang="en-US" sz="1600" dirty="0"/>
              <a:t>Epic Downtime and Limited Functionality Period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97A148-496A-4290-9A64-6D1C5BE05836}"/>
              </a:ext>
            </a:extLst>
          </p:cNvPr>
          <p:cNvSpPr txBox="1"/>
          <p:nvPr/>
        </p:nvSpPr>
        <p:spPr>
          <a:xfrm>
            <a:off x="213037" y="1233131"/>
            <a:ext cx="90758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Planned Epic Downtime</a:t>
            </a:r>
          </a:p>
          <a:p>
            <a:pPr>
              <a:spcAft>
                <a:spcPts val="0"/>
              </a:spcAft>
            </a:pPr>
            <a:r>
              <a:rPr lang="en-US" sz="24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Sunday, March 6 from 2 a.m. to 3:30 a.m.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336130-B170-46E6-A750-61FD93CC3193}"/>
              </a:ext>
            </a:extLst>
          </p:cNvPr>
          <p:cNvSpPr txBox="1"/>
          <p:nvPr/>
        </p:nvSpPr>
        <p:spPr>
          <a:xfrm>
            <a:off x="297019" y="2326703"/>
            <a:ext cx="4682325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During the downtime, access the </a:t>
            </a:r>
            <a:r>
              <a:rPr lang="en-US" b="1" dirty="0">
                <a:latin typeface="Franklin Gothic Book" panose="020B0503020102020204" pitchFamily="34" charset="0"/>
              </a:rPr>
              <a:t>Epic Read-Only </a:t>
            </a:r>
            <a:r>
              <a:rPr lang="en-US" dirty="0">
                <a:latin typeface="Franklin Gothic Book" panose="020B0503020102020204" pitchFamily="34" charset="0"/>
              </a:rPr>
              <a:t>icon on your workstation desktop.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Data in </a:t>
            </a:r>
            <a:r>
              <a:rPr lang="en-US" b="1" i="1" dirty="0">
                <a:latin typeface="Franklin Gothic Book" panose="020B0503020102020204" pitchFamily="34" charset="0"/>
              </a:rPr>
              <a:t>Epic Read-Only </a:t>
            </a:r>
            <a:r>
              <a:rPr lang="en-US" i="1" dirty="0">
                <a:latin typeface="Franklin Gothic Book" panose="020B0503020102020204" pitchFamily="34" charset="0"/>
              </a:rPr>
              <a:t>is current</a:t>
            </a:r>
            <a:br>
              <a:rPr lang="en-US" i="1" dirty="0">
                <a:latin typeface="Franklin Gothic Book" panose="020B0503020102020204" pitchFamily="34" charset="0"/>
              </a:rPr>
            </a:br>
            <a:r>
              <a:rPr lang="en-US" i="1" dirty="0">
                <a:latin typeface="Franklin Gothic Book" panose="020B0503020102020204" pitchFamily="34" charset="0"/>
              </a:rPr>
              <a:t>until the downtime begins.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You can’t document or enter orders in </a:t>
            </a:r>
            <a:r>
              <a:rPr lang="en-US" b="1" i="1" dirty="0">
                <a:latin typeface="Franklin Gothic Book" panose="020B0503020102020204" pitchFamily="34" charset="0"/>
              </a:rPr>
              <a:t>Epic Read-Only</a:t>
            </a:r>
            <a:r>
              <a:rPr lang="en-US" i="1" dirty="0">
                <a:latin typeface="Franklin Gothic Book" panose="020B0503020102020204" pitchFamily="34" charset="0"/>
              </a:rPr>
              <a:t>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For details on what to do before, during and after the downtime, including special instructions for lab, radiology, cardiology and medical devices, visit </a:t>
            </a:r>
            <a:r>
              <a:rPr lang="en-US" dirty="0">
                <a:latin typeface="Franklin Gothic Book" panose="020B0503020102020204" pitchFamily="34" charset="0"/>
                <a:hlinkClick r:id="rId3"/>
              </a:rPr>
              <a:t>it.houstonmethodist.org/downtime</a:t>
            </a:r>
            <a:r>
              <a:rPr lang="en-US" dirty="0">
                <a:latin typeface="Franklin Gothic Book" panose="020B0503020102020204" pitchFamily="34" charset="0"/>
              </a:rPr>
              <a:t>. </a:t>
            </a:r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44FBFF6A-8644-461D-8AFE-98F7218E87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371" y="2326703"/>
            <a:ext cx="940328" cy="1151902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C4C60F5-BB52-4790-B081-6C40014200FC}"/>
              </a:ext>
            </a:extLst>
          </p:cNvPr>
          <p:cNvSpPr/>
          <p:nvPr/>
        </p:nvSpPr>
        <p:spPr>
          <a:xfrm>
            <a:off x="6258560" y="1233131"/>
            <a:ext cx="2777864" cy="5391189"/>
          </a:xfrm>
          <a:prstGeom prst="roundRect">
            <a:avLst>
              <a:gd name="adj" fmla="val 842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45463E-3CB7-4D1B-9978-D992AE6CE101}"/>
              </a:ext>
            </a:extLst>
          </p:cNvPr>
          <p:cNvSpPr txBox="1"/>
          <p:nvPr/>
        </p:nvSpPr>
        <p:spPr>
          <a:xfrm>
            <a:off x="6258560" y="1302863"/>
            <a:ext cx="288543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Some Epic Functionality Unavailable</a:t>
            </a:r>
          </a:p>
          <a:p>
            <a:pPr>
              <a:spcAft>
                <a:spcPts val="0"/>
              </a:spcAft>
            </a:pPr>
            <a:r>
              <a:rPr lang="en-US" sz="16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Wed., March 2 at 5 a.m. until Sun., March 6 at 3:30 a.m.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3B25E7-D538-4C69-AA07-291556B702EB}"/>
              </a:ext>
            </a:extLst>
          </p:cNvPr>
          <p:cNvSpPr txBox="1"/>
          <p:nvPr/>
        </p:nvSpPr>
        <p:spPr>
          <a:xfrm>
            <a:off x="6350161" y="2687858"/>
            <a:ext cx="2405218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Some Epic functions will be unavailable, and no changes or enhancements will be.</a:t>
            </a:r>
          </a:p>
          <a:p>
            <a:pPr marL="233363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You’ll still be able to work in Epic as usual, but you won't be able to do the following: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Apply filters in </a:t>
            </a:r>
            <a:r>
              <a:rPr lang="en-US" sz="1400" b="1" dirty="0">
                <a:latin typeface="Franklin Gothic Book" panose="020B0503020102020204" pitchFamily="34" charset="0"/>
              </a:rPr>
              <a:t>Chart Review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Create, edit and share </a:t>
            </a:r>
            <a:r>
              <a:rPr lang="en-US" sz="1400" b="1" dirty="0">
                <a:latin typeface="Franklin Gothic Book" panose="020B0503020102020204" pitchFamily="34" charset="0"/>
              </a:rPr>
              <a:t>NoteWriter</a:t>
            </a:r>
            <a:r>
              <a:rPr lang="en-US" sz="1400" dirty="0">
                <a:latin typeface="Franklin Gothic Book" panose="020B0503020102020204" pitchFamily="34" charset="0"/>
              </a:rPr>
              <a:t> macros, </a:t>
            </a:r>
            <a:r>
              <a:rPr lang="en-US" sz="1400" b="1" dirty="0">
                <a:latin typeface="Franklin Gothic Book" panose="020B0503020102020204" pitchFamily="34" charset="0"/>
              </a:rPr>
              <a:t>SmartPhrases</a:t>
            </a:r>
            <a:r>
              <a:rPr lang="en-US" sz="1400" dirty="0">
                <a:latin typeface="Franklin Gothic Book" panose="020B0503020102020204" pitchFamily="34" charset="0"/>
              </a:rPr>
              <a:t> and </a:t>
            </a:r>
            <a:r>
              <a:rPr lang="en-US" sz="1400" b="1" dirty="0">
                <a:latin typeface="Franklin Gothic Book" panose="020B0503020102020204" pitchFamily="34" charset="0"/>
              </a:rPr>
              <a:t>SmartLinks</a:t>
            </a:r>
            <a:r>
              <a:rPr lang="en-US" sz="1400" dirty="0">
                <a:latin typeface="Franklin Gothic Book" panose="020B0503020102020204" pitchFamily="34" charset="0"/>
              </a:rPr>
              <a:t>.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 and edit </a:t>
            </a:r>
            <a:r>
              <a:rPr lang="en-US" sz="1400" b="1" dirty="0">
                <a:latin typeface="Franklin Gothic Book" panose="020B0503020102020204" pitchFamily="34" charset="0"/>
              </a:rPr>
              <a:t>In Basket QuickActions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74788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889463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for Radiology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254274" cy="366712"/>
          </a:xfrm>
        </p:spPr>
        <p:txBody>
          <a:bodyPr/>
          <a:lstStyle/>
          <a:p>
            <a:r>
              <a:rPr lang="en-US" sz="1600" dirty="0"/>
              <a:t>March 6 Epic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954107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</a:t>
            </a:r>
            <a:br>
              <a:rPr lang="en-US" sz="2800" b="1" dirty="0">
                <a:solidFill>
                  <a:srgbClr val="AC0033"/>
                </a:solidFill>
              </a:rPr>
            </a:br>
            <a:r>
              <a:rPr lang="en-US" sz="2800" b="1" dirty="0">
                <a:solidFill>
                  <a:srgbClr val="AC0033"/>
                </a:solidFill>
              </a:rPr>
              <a:t>Radiology Staff and Radiologists: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25067" y="2490023"/>
            <a:ext cx="6340279" cy="4385816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</a:pPr>
            <a:r>
              <a:rPr lang="en-US" b="1" dirty="0"/>
              <a:t>Radiology Staff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Critical Results Tracker is Now Called Actionable Findings Management.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Document Infusions Using Infusion Verify Activity.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An Updated Look for Appointment Request </a:t>
            </a:r>
            <a:r>
              <a:rPr lang="en-US" dirty="0" err="1"/>
              <a:t>Workqueues</a:t>
            </a:r>
            <a:r>
              <a:rPr lang="en-US" dirty="0"/>
              <a:t>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Exam Info Navigator is Now Called Exam Questions.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Release Signed and Held Orders from Storyboard.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lvl="0">
              <a:spcBef>
                <a:spcPts val="600"/>
              </a:spcBef>
            </a:pPr>
            <a:r>
              <a:rPr lang="en-US" b="1" dirty="0"/>
              <a:t>Radiologists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Critical Results Tracker is Now Called Actionable Findings Management.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Order Sets and Orders are Now One </a:t>
            </a:r>
            <a:r>
              <a:rPr lang="en-US"/>
              <a:t>Streamlined Section.</a:t>
            </a:r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prstClr val="black"/>
              <a:srgbClr val="E3EF6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6783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Radiologists</a:t>
            </a:r>
            <a:br>
              <a:rPr lang="en-US" sz="1600" b="1" dirty="0">
                <a:latin typeface="Franklin Gothic Book" panose="020B0503020102020204" pitchFamily="34" charset="0"/>
                <a:hlinkClick r:id="rId4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A76D3-5F09-4DFD-AD5D-603558A9ABE1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Must be connected to the HM Network</a:t>
            </a:r>
          </a:p>
        </p:txBody>
      </p:sp>
      <p:sp>
        <p:nvSpPr>
          <p:cNvPr id="9" name="Rectangle: Rounded Corners 8">
            <a:hlinkClick r:id="rId5"/>
            <a:extLst>
              <a:ext uri="{FF2B5EF4-FFF2-40B4-BE49-F238E27FC236}">
                <a16:creationId xmlns:a16="http://schemas.microsoft.com/office/drawing/2014/main" id="{4A4E0207-0396-4A9F-939F-7DBA4D77C017}"/>
              </a:ext>
            </a:extLst>
          </p:cNvPr>
          <p:cNvSpPr/>
          <p:nvPr/>
        </p:nvSpPr>
        <p:spPr>
          <a:xfrm>
            <a:off x="6450437" y="4230655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Radiology Staff</a:t>
            </a:r>
            <a:br>
              <a:rPr lang="en-US" sz="1600" b="1" dirty="0">
                <a:latin typeface="Franklin Gothic Book" panose="020B0503020102020204" pitchFamily="34" charset="0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</p:spTree>
    <p:extLst>
      <p:ext uri="{BB962C8B-B14F-4D97-AF65-F5344CB8AC3E}">
        <p14:creationId xmlns:p14="http://schemas.microsoft.com/office/powerpoint/2010/main" val="615410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55D7E-B5DA-4CBC-8A26-5B72DBAC576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23C92AF-0CDE-4A3A-ADB0-AABF14C562BE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606418"/>
      </p:ext>
    </p:extLst>
  </p:cSld>
  <p:clrMapOvr>
    <a:masterClrMapping/>
  </p:clrMapOvr>
</p:sld>
</file>

<file path=ppt/theme/theme1.xml><?xml version="1.0" encoding="utf-8"?>
<a:theme xmlns:a="http://schemas.openxmlformats.org/drawingml/2006/main" name="4_Epic_Com_CM_Strateg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E5B42D5B1286842B834DFCE422FE68D" ma:contentTypeVersion="14" ma:contentTypeDescription="Create a new document." ma:contentTypeScope="" ma:versionID="e1ce5cfa937f41c43b97fa77788f6477">
  <xsd:schema xmlns:xsd="http://www.w3.org/2001/XMLSchema" xmlns:xs="http://www.w3.org/2001/XMLSchema" xmlns:p="http://schemas.microsoft.com/office/2006/metadata/properties" xmlns:ns3="bc9ea6f2-d632-4e66-9bd1-87698ec4f8d5" xmlns:ns4="fe59d2f1-7624-4b84-aa63-0db6af8603ee" targetNamespace="http://schemas.microsoft.com/office/2006/metadata/properties" ma:root="true" ma:fieldsID="6de5c6fda5bf6c2df9dc84cc5abec6cf" ns3:_="" ns4:_="">
    <xsd:import namespace="bc9ea6f2-d632-4e66-9bd1-87698ec4f8d5"/>
    <xsd:import namespace="fe59d2f1-7624-4b84-aa63-0db6af8603e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9ea6f2-d632-4e66-9bd1-87698ec4f8d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59d2f1-7624-4b84-aa63-0db6af8603e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A5D0EA4-D061-4298-AAEF-20E3008ECF7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410E81A-DA85-4229-B75C-0A7F05669D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c9ea6f2-d632-4e66-9bd1-87698ec4f8d5"/>
    <ds:schemaRef ds:uri="fe59d2f1-7624-4b84-aa63-0db6af8603e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1ABF5DF-DB29-42A9-83FE-18FFCE423F98}">
  <ds:schemaRefs>
    <ds:schemaRef ds:uri="http://purl.org/dc/elements/1.1/"/>
    <ds:schemaRef ds:uri="bc9ea6f2-d632-4e66-9bd1-87698ec4f8d5"/>
    <ds:schemaRef ds:uri="fe59d2f1-7624-4b84-aa63-0db6af8603ee"/>
    <ds:schemaRef ds:uri="http://schemas.microsoft.com/office/2006/documentManagement/types"/>
    <ds:schemaRef ds:uri="http://purl.org/dc/terms/"/>
    <ds:schemaRef ds:uri="http://www.w3.org/XML/1998/namespace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26146</TotalTime>
  <Words>468</Words>
  <Application>Microsoft Office PowerPoint</Application>
  <PresentationFormat>On-screen Show (4:3)</PresentationFormat>
  <Paragraphs>64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Franklin Gothic Book</vt:lpstr>
      <vt:lpstr>Franklin Gothic Heavy</vt:lpstr>
      <vt:lpstr>Franklin Gothic Medium</vt:lpstr>
      <vt:lpstr>4_Epic_Com_CM_Strategy</vt:lpstr>
      <vt:lpstr>March 6 Epic Update</vt:lpstr>
      <vt:lpstr>March 6 Epic Update</vt:lpstr>
      <vt:lpstr>Next Epic Update</vt:lpstr>
      <vt:lpstr>Prepare for the Update</vt:lpstr>
      <vt:lpstr>March 6 Epic Update</vt:lpstr>
      <vt:lpstr>Top Changes for Radiology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Methodist Ppt</dc:title>
  <dc:creator>Sheshe Giddens</dc:creator>
  <cp:lastModifiedBy>Alwais, Jerrold</cp:lastModifiedBy>
  <cp:revision>1204</cp:revision>
  <cp:lastPrinted>2016-02-09T14:44:09Z</cp:lastPrinted>
  <dcterms:created xsi:type="dcterms:W3CDTF">2013-07-26T17:47:46Z</dcterms:created>
  <dcterms:modified xsi:type="dcterms:W3CDTF">2022-02-07T16:38:26Z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0x0101008E5B42D5B1286842B834DFCE422FE68D</vt:lpwstr>
  </property>
</Properties>
</file>