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4"/>
  </p:notesMasterIdLst>
  <p:handoutMasterIdLst>
    <p:handoutMasterId r:id="rId15"/>
  </p:handoutMasterIdLst>
  <p:sldIdLst>
    <p:sldId id="1885" r:id="rId5"/>
    <p:sldId id="1897" r:id="rId6"/>
    <p:sldId id="1898" r:id="rId7"/>
    <p:sldId id="1899" r:id="rId8"/>
    <p:sldId id="1895" r:id="rId9"/>
    <p:sldId id="698" r:id="rId10"/>
    <p:sldId id="1896" r:id="rId11"/>
    <p:sldId id="1894" r:id="rId12"/>
    <p:sldId id="1884" r:id="rId13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3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F6D"/>
    <a:srgbClr val="007078"/>
    <a:srgbClr val="AC0033"/>
    <a:srgbClr val="124A7E"/>
    <a:srgbClr val="6A813B"/>
    <a:srgbClr val="E24301"/>
    <a:srgbClr val="C0504D"/>
    <a:srgbClr val="3333FF"/>
    <a:srgbClr val="0E4B7E"/>
    <a:srgbClr val="0E3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1" d="100"/>
          <a:sy n="71" d="100"/>
        </p:scale>
        <p:origin x="1806" y="6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2661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0771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746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picsharepoint.houstonmethodist.org/sites/Epic/WebSolutions/Learning%20Materials/Feb%2013%202022%20Coder%20CDI%20and%20ED%20Charge%20Specialist%20Companion.pdf" TargetMode="Externa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Deficiency%20Tracking%20Companion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HIM%20Leadership%20Companion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Identity%20Specialist%20Companion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picsharepoint.houstonmethodist.org/sites/Epic/WebSolutions/Learning%20Materials/Feb%2013%202022%20Radiologist%20Companion.pdf" TargetMode="External"/><Relationship Id="rId4" Type="http://schemas.openxmlformats.org/officeDocument/2006/relationships/hyperlink" Target="https://epicsharepoint.houstonmethodist.org/sites/Epic/WebSolutions/Learning%20Materials/Feb%2013%202022%20Release%20of%20Information%20Specialist%20Companion.pdf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6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3015" y="3149588"/>
            <a:ext cx="6890250" cy="389460"/>
          </a:xfrm>
        </p:spPr>
        <p:txBody>
          <a:bodyPr/>
          <a:lstStyle/>
          <a:p>
            <a:r>
              <a:rPr lang="en-US" sz="3200" b="1" i="1" dirty="0"/>
              <a:t>HIM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79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Updated: Feb. 7, 2022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8" y="674917"/>
            <a:ext cx="2807309" cy="366712"/>
          </a:xfrm>
        </p:spPr>
        <p:txBody>
          <a:bodyPr/>
          <a:lstStyle/>
          <a:p>
            <a:r>
              <a:rPr lang="en-US" dirty="0"/>
              <a:t>Rescheduled to Sunday, March 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341303"/>
            <a:ext cx="81420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Role-based changes summarized in your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</a:t>
            </a:r>
            <a:r>
              <a:rPr lang="en-US" sz="2000" dirty="0">
                <a:latin typeface="Franklin Gothic Book" panose="020B0503020102020204" pitchFamily="34" charset="0"/>
              </a:rPr>
              <a:t>, available in your Epic Learning Home (press F1 while in Epic) or visit </a:t>
            </a:r>
            <a:r>
              <a:rPr lang="en-US" sz="2000" b="1" dirty="0">
                <a:latin typeface="Franklin Gothic Book" panose="020B0503020102020204" pitchFamily="34" charset="0"/>
                <a:hlinkClick r:id="rId5"/>
              </a:rPr>
              <a:t>it.houstonmethodist.org/epicupdate/</a:t>
            </a:r>
            <a:endParaRPr lang="en-US" sz="2000" b="1" dirty="0">
              <a:latin typeface="Franklin Gothic Book" panose="020B0503020102020204" pitchFamily="34" charset="0"/>
            </a:endParaRPr>
          </a:p>
          <a:p>
            <a:pPr marL="288925" indent="-28892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6479940"/>
            <a:ext cx="9194800" cy="394807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ECD6A-2E43-491B-BE3F-68B9122D807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96177" y="1354066"/>
            <a:ext cx="2299609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71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09" y="634175"/>
            <a:ext cx="2616200" cy="366712"/>
          </a:xfrm>
        </p:spPr>
        <p:txBody>
          <a:bodyPr/>
          <a:lstStyle/>
          <a:p>
            <a:r>
              <a:rPr lang="en-US" dirty="0"/>
              <a:t>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t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 available in:</a:t>
            </a:r>
            <a:endParaRPr lang="en-US" sz="2800" i="1" dirty="0">
              <a:solidFill>
                <a:srgbClr val="124A7E"/>
              </a:solidFill>
              <a:latin typeface="Franklin Gothic Medium" panose="020B0603020102020204" pitchFamily="34" charset="0"/>
            </a:endParaRP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Learning Home (press F1 while in Epic)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latin typeface="Franklin Gothic Book" panose="020B0503020102020204" pitchFamily="34" charset="0"/>
              </a:rPr>
              <a:t>eNewsletters</a:t>
            </a:r>
          </a:p>
          <a:p>
            <a:pPr marL="1490663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it.houstonmethodist.org/epicupdate/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399678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45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March 6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5" y="600697"/>
            <a:ext cx="5626733" cy="366712"/>
          </a:xfrm>
        </p:spPr>
        <p:txBody>
          <a:bodyPr/>
          <a:lstStyle/>
          <a:p>
            <a:r>
              <a:rPr lang="en-US" sz="1600" dirty="0"/>
              <a:t>Epic Downtime and Limited Functionality Period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March 6 from 2 a.m. to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777864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0" y="1302863"/>
            <a:ext cx="28854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Wed., March 2 at 5 a.m. until Sun., March 6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57135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HIM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HIM: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36779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Coders, CDI Specialists and ED Charge Specialists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Guarantor Summary Tab Gets an Update.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Claim Errors Now Appear in Detail Section of Claim Edit </a:t>
            </a:r>
            <a:r>
              <a:rPr lang="en-US" dirty="0" err="1"/>
              <a:t>Workqueues</a:t>
            </a:r>
            <a:r>
              <a:rPr lang="en-US" dirty="0"/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spcBef>
                <a:spcPts val="600"/>
              </a:spcBef>
            </a:pPr>
            <a:r>
              <a:rPr lang="en-US" b="1" dirty="0"/>
              <a:t>Deficiency Tracking Specialist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Automatically Open the Next Episode When Working Through </a:t>
            </a:r>
            <a:r>
              <a:rPr lang="en-US" dirty="0" err="1"/>
              <a:t>Workqueues</a:t>
            </a:r>
            <a:r>
              <a:rPr lang="en-US" dirty="0"/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“Decline” Button Replaces the “Incorrect” Button in Deficiency Messages.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Deficiency Tracking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  <p:sp>
        <p:nvSpPr>
          <p:cNvPr id="9" name="Rectangle: Rounded Corners 8">
            <a:hlinkClick r:id="rId6"/>
            <a:extLst>
              <a:ext uri="{FF2B5EF4-FFF2-40B4-BE49-F238E27FC236}">
                <a16:creationId xmlns:a16="http://schemas.microsoft.com/office/drawing/2014/main" id="{356CD099-2B04-4C9D-9D72-6314467505AE}"/>
              </a:ext>
            </a:extLst>
          </p:cNvPr>
          <p:cNvSpPr/>
          <p:nvPr/>
        </p:nvSpPr>
        <p:spPr>
          <a:xfrm>
            <a:off x="6450437" y="412232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Coding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</p:spTree>
    <p:extLst>
      <p:ext uri="{BB962C8B-B14F-4D97-AF65-F5344CB8AC3E}">
        <p14:creationId xmlns:p14="http://schemas.microsoft.com/office/powerpoint/2010/main" val="80990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HIM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HIM: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233910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HIM Leadership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New Search Option in the Audit Trail Viewer.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More Meaningful Data in ROI Metrics with Removal of Older Releases.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Quick Release Now More Closely Resembles Chart Review.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Bookmark Outside Media in Chart Review.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HIM Leadership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HIM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HIM: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297004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Identity/Chart Correction Specialist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Patient Contact Mover and Patient Unmerge are Now Chart Correction Tools.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Move Flowsheet Data to a Different Encounter.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Cut to the Chase When Completing Chart Correction Tasks.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Move Immunization Encounters with the Patient Contact Mover.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Easily Save and Return to Ad Hoc Merges.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Identity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3042838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HIM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March 6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HIM: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25067" y="2758963"/>
            <a:ext cx="6340279" cy="269304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b="1" dirty="0"/>
              <a:t>Release of Information Specialist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Release Activity: Enhanced Records Selection and Other Updates.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Easily Match Chart Gateway Releases with Patients.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More Information at your Fingertips in Release of Information Home.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Print Locally from Release of Information Activity.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Batch Release Has a New Look and Many New Features.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rgbClr val="E3EF6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ROI</a:t>
            </a:r>
            <a:br>
              <a:rPr lang="en-US" sz="1600" b="1" dirty="0">
                <a:latin typeface="Franklin Gothic Book" panose="020B0503020102020204" pitchFamily="34" charset="0"/>
                <a:hlinkClick r:id="rId5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Must be connected to the HM Network</a:t>
            </a:r>
          </a:p>
        </p:txBody>
      </p:sp>
    </p:spTree>
    <p:extLst>
      <p:ext uri="{BB962C8B-B14F-4D97-AF65-F5344CB8AC3E}">
        <p14:creationId xmlns:p14="http://schemas.microsoft.com/office/powerpoint/2010/main" val="2233958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B42D5B1286842B834DFCE422FE68D" ma:contentTypeVersion="14" ma:contentTypeDescription="Create a new document." ma:contentTypeScope="" ma:versionID="e1ce5cfa937f41c43b97fa77788f6477">
  <xsd:schema xmlns:xsd="http://www.w3.org/2001/XMLSchema" xmlns:xs="http://www.w3.org/2001/XMLSchema" xmlns:p="http://schemas.microsoft.com/office/2006/metadata/properties" xmlns:ns3="bc9ea6f2-d632-4e66-9bd1-87698ec4f8d5" xmlns:ns4="fe59d2f1-7624-4b84-aa63-0db6af8603ee" targetNamespace="http://schemas.microsoft.com/office/2006/metadata/properties" ma:root="true" ma:fieldsID="6de5c6fda5bf6c2df9dc84cc5abec6cf" ns3:_="" ns4:_="">
    <xsd:import namespace="bc9ea6f2-d632-4e66-9bd1-87698ec4f8d5"/>
    <xsd:import namespace="fe59d2f1-7624-4b84-aa63-0db6af8603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ea6f2-d632-4e66-9bd1-87698ec4f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9d2f1-7624-4b84-aa63-0db6af8603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bc9ea6f2-d632-4e66-9bd1-87698ec4f8d5"/>
    <ds:schemaRef ds:uri="fe59d2f1-7624-4b84-aa63-0db6af8603ee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10E81A-DA85-4229-B75C-0A7F05669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ea6f2-d632-4e66-9bd1-87698ec4f8d5"/>
    <ds:schemaRef ds:uri="fe59d2f1-7624-4b84-aa63-0db6af860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26410</TotalTime>
  <Words>677</Words>
  <Application>Microsoft Office PowerPoint</Application>
  <PresentationFormat>On-screen Show (4:3)</PresentationFormat>
  <Paragraphs>91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March 6 Epic Update</vt:lpstr>
      <vt:lpstr>Next Epic Update</vt:lpstr>
      <vt:lpstr>Prepare for the Update</vt:lpstr>
      <vt:lpstr>March 6 Epic Update</vt:lpstr>
      <vt:lpstr>Top Changes for HIM</vt:lpstr>
      <vt:lpstr>Top Changes for HIM</vt:lpstr>
      <vt:lpstr>Top Changes for HIM</vt:lpstr>
      <vt:lpstr>Top Changes for HIM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Alwais, Jerrold</cp:lastModifiedBy>
  <cp:revision>1209</cp:revision>
  <cp:lastPrinted>2016-02-09T14:44:09Z</cp:lastPrinted>
  <dcterms:created xsi:type="dcterms:W3CDTF">2013-07-26T17:47:46Z</dcterms:created>
  <dcterms:modified xsi:type="dcterms:W3CDTF">2022-02-07T16:23:47Z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0x0101008E5B42D5B1286842B834DFCE422FE68D</vt:lpwstr>
  </property>
</Properties>
</file>