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3"/>
  </p:notesMasterIdLst>
  <p:handoutMasterIdLst>
    <p:handoutMasterId r:id="rId14"/>
  </p:handoutMasterIdLst>
  <p:sldIdLst>
    <p:sldId id="1885" r:id="rId5"/>
    <p:sldId id="1898" r:id="rId6"/>
    <p:sldId id="1899" r:id="rId7"/>
    <p:sldId id="1900" r:id="rId8"/>
    <p:sldId id="1895" r:id="rId9"/>
    <p:sldId id="1896" r:id="rId10"/>
    <p:sldId id="1897" r:id="rId11"/>
    <p:sldId id="1884" r:id="rId12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266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8375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2734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picsharepoint.houstonmethodist.org/sites/Epic/WebSolutions/Learning%20Materials/Feb%2013%202022%20HBCBO%20Staff%20Companion.pdf" TargetMode="Externa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HB%20CBO%20Leadership%20Compan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picsharepoint.houstonmethodist.org/sites/Epic/WebSolutions/Learning%20Materials/Feb%2013%202022%20SBO%20Staff%20Companion.pdf" TargetMode="Externa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SBO%20Leadership%20Companion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picsharepoint.houstonmethodist.org/sites/Epic/WebSolutions/Learning%20Materials/Feb%2013%202022%20PB%20Companion.pdf" TargetMode="Externa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PO%20CBO%20Leadership%20Companion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Billing (HB/SBO/PB)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</a:t>
            </a:r>
            <a:r>
              <a:rPr lang="en-US" sz="1200" i="1"/>
              <a:t>7, 2022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26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61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4069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Billing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Billing: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46208" y="1978498"/>
            <a:ext cx="6340279" cy="497059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HB CBO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 for Liability Buckets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Updated Correspondence List.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Visual Updates to WQ Filters and Rule Logic Editor.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Account Maintenance Toolbar Gets Some Maintenance.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Claim Errors Registration Links Updated.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b="1" dirty="0"/>
              <a:t>HB CBO Leadership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Access Account Query and Liability Bucket Query Reports from Reporting Workbench.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 for Liability Buckets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Visual Updates to </a:t>
            </a:r>
            <a:r>
              <a:rPr lang="en-US" sz="1600" dirty="0" err="1"/>
              <a:t>Workqueue</a:t>
            </a:r>
            <a:r>
              <a:rPr lang="en-US" sz="1600" dirty="0"/>
              <a:t> Filters and Rule Logic Editor.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Account Maintenance Toolbar Gets Some Maintenance.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Updated Correspondence List.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HB CBO Leadership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10" name="Rectangle: Rounded Corners 9">
            <a:hlinkClick r:id="rId6"/>
            <a:extLst>
              <a:ext uri="{FF2B5EF4-FFF2-40B4-BE49-F238E27FC236}">
                <a16:creationId xmlns:a16="http://schemas.microsoft.com/office/drawing/2014/main" id="{BD4C22CA-2468-43E1-B93A-56EDB36526E9}"/>
              </a:ext>
            </a:extLst>
          </p:cNvPr>
          <p:cNvSpPr/>
          <p:nvPr/>
        </p:nvSpPr>
        <p:spPr>
          <a:xfrm>
            <a:off x="6475917" y="4053704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HB CBO 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8099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Billing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Billing: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46208" y="1978498"/>
            <a:ext cx="6340279" cy="477053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SBO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Account Maintenance Redesigned.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Access Account Query and Liability Bucket Query Reports from Reporting Workbench.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 for Liability Buckets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Visual Updates to </a:t>
            </a:r>
            <a:r>
              <a:rPr lang="en-US" sz="1600" dirty="0" err="1"/>
              <a:t>Workqueue</a:t>
            </a:r>
            <a:r>
              <a:rPr lang="en-US" sz="1600" dirty="0"/>
              <a:t> Filters and Rule Logic Editor.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Updated Correspondence List.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0">
              <a:spcBef>
                <a:spcPts val="600"/>
              </a:spcBef>
            </a:pPr>
            <a:r>
              <a:rPr lang="en-US" b="1" dirty="0"/>
              <a:t>SBO Leadership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Summary Redesigned.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Access Account Query and Liability Bucket Query Reports from Reporting Workbench.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 for Liability Buckets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Visual Updates to Rule Logic Editor.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Account Maintenance Redesign.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SBO Leadership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10" name="Rectangle: Rounded Corners 9">
            <a:hlinkClick r:id="rId6"/>
            <a:extLst>
              <a:ext uri="{FF2B5EF4-FFF2-40B4-BE49-F238E27FC236}">
                <a16:creationId xmlns:a16="http://schemas.microsoft.com/office/drawing/2014/main" id="{BD4C22CA-2468-43E1-B93A-56EDB36526E9}"/>
              </a:ext>
            </a:extLst>
          </p:cNvPr>
          <p:cNvSpPr/>
          <p:nvPr/>
        </p:nvSpPr>
        <p:spPr>
          <a:xfrm>
            <a:off x="6475917" y="4053704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SBO 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29013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Billing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Billing: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46208" y="1978498"/>
            <a:ext cx="6340279" cy="477053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PO CBO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RTE Responses Get a Refresh.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Look Up Has a New Look.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Updated Guarantor Account Note.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 and Workflows for Correspondence.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Batchless</a:t>
            </a:r>
            <a:r>
              <a:rPr lang="en-US" sz="1600" dirty="0"/>
              <a:t> Adjustment Posting and Post Debit Adjustment Workflow.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0">
              <a:spcBef>
                <a:spcPts val="600"/>
              </a:spcBef>
            </a:pPr>
            <a:r>
              <a:rPr lang="en-US" b="1" dirty="0"/>
              <a:t>PO CBO Leadership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Account Merge.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Guarantor Look Up has a New Look.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Updated Guarantor Account Note.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User Scorecards Include All Billing Activities Performed by Staff.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PB User Activity Summary Report is now 41100-EB User Productivity.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PO CBO Leadership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10" name="Rectangle: Rounded Corners 9">
            <a:hlinkClick r:id="rId6"/>
            <a:extLst>
              <a:ext uri="{FF2B5EF4-FFF2-40B4-BE49-F238E27FC236}">
                <a16:creationId xmlns:a16="http://schemas.microsoft.com/office/drawing/2014/main" id="{BD4C22CA-2468-43E1-B93A-56EDB36526E9}"/>
              </a:ext>
            </a:extLst>
          </p:cNvPr>
          <p:cNvSpPr/>
          <p:nvPr/>
        </p:nvSpPr>
        <p:spPr>
          <a:xfrm>
            <a:off x="6475917" y="4053704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PO CBO 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231827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26860</TotalTime>
  <Words>712</Words>
  <Application>Microsoft Office PowerPoint</Application>
  <PresentationFormat>On-screen Show (4:3)</PresentationFormat>
  <Paragraphs>102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Billing</vt:lpstr>
      <vt:lpstr>Top Changes for Billing</vt:lpstr>
      <vt:lpstr>Top Changes for Billing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1222</cp:revision>
  <cp:lastPrinted>2016-02-09T14:44:09Z</cp:lastPrinted>
  <dcterms:created xsi:type="dcterms:W3CDTF">2013-07-26T17:47:46Z</dcterms:created>
  <dcterms:modified xsi:type="dcterms:W3CDTF">2022-02-07T14:20:27Z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