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4370" r:id="rId4"/>
  </p:sldMasterIdLst>
  <p:notesMasterIdLst>
    <p:notesMasterId r:id="rId11"/>
  </p:notesMasterIdLst>
  <p:handoutMasterIdLst>
    <p:handoutMasterId r:id="rId12"/>
  </p:handoutMasterIdLst>
  <p:sldIdLst>
    <p:sldId id="1885" r:id="rId5"/>
    <p:sldId id="1889" r:id="rId6"/>
    <p:sldId id="1888" r:id="rId7"/>
    <p:sldId id="1890" r:id="rId8"/>
    <p:sldId id="698" r:id="rId9"/>
    <p:sldId id="1884" r:id="rId10"/>
  </p:sldIdLst>
  <p:sldSz cx="9144000" cy="6858000" type="screen4x3"/>
  <p:notesSz cx="7010400" cy="92964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4104">
          <p15:clr>
            <a:srgbClr val="A4A3A4"/>
          </p15:clr>
        </p15:guide>
        <p15:guide id="2" orient="horz" pos="3458">
          <p15:clr>
            <a:srgbClr val="A4A3A4"/>
          </p15:clr>
        </p15:guide>
        <p15:guide id="3" orient="horz" pos="289">
          <p15:clr>
            <a:srgbClr val="A4A3A4"/>
          </p15:clr>
        </p15:guide>
        <p15:guide id="4" orient="horz" pos="3955">
          <p15:clr>
            <a:srgbClr val="A4A3A4"/>
          </p15:clr>
        </p15:guide>
        <p15:guide id="5" orient="horz" pos="864">
          <p15:clr>
            <a:srgbClr val="A4A3A4"/>
          </p15:clr>
        </p15:guide>
        <p15:guide id="6" orient="horz" pos="1297">
          <p15:clr>
            <a:srgbClr val="A4A3A4"/>
          </p15:clr>
        </p15:guide>
        <p15:guide id="7" pos="5268">
          <p15:clr>
            <a:srgbClr val="A4A3A4"/>
          </p15:clr>
        </p15:guide>
        <p15:guide id="8" pos="49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cGrath, Eileen" initials="ME" lastIdx="22" clrIdx="0"/>
  <p:cmAuthor id="2" name="Rayson, Takeisha S." initials="RTS" lastIdx="20" clrIdx="1"/>
  <p:cmAuthor id="3" name="Nichols, Kimberly" initials="NK" lastIdx="1" clrIdx="2"/>
  <p:cmAuthor id="4" name="Tsubai, Elisabeth V." initials="TEV" lastIdx="1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4A7E"/>
    <a:srgbClr val="007078"/>
    <a:srgbClr val="AC0033"/>
    <a:srgbClr val="6A813B"/>
    <a:srgbClr val="E24301"/>
    <a:srgbClr val="C0504D"/>
    <a:srgbClr val="3333FF"/>
    <a:srgbClr val="0E4B7E"/>
    <a:srgbClr val="0E3767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647" autoAdjust="0"/>
    <p:restoredTop sz="81199" autoAdjust="0"/>
  </p:normalViewPr>
  <p:slideViewPr>
    <p:cSldViewPr snapToGrid="0" snapToObjects="1">
      <p:cViewPr varScale="1">
        <p:scale>
          <a:sx n="73" d="100"/>
          <a:sy n="73" d="100"/>
        </p:scale>
        <p:origin x="54" y="444"/>
      </p:cViewPr>
      <p:guideLst>
        <p:guide orient="horz" pos="4104"/>
        <p:guide orient="horz" pos="3458"/>
        <p:guide orient="horz" pos="289"/>
        <p:guide orient="horz" pos="3955"/>
        <p:guide orient="horz" pos="864"/>
        <p:guide orient="horz" pos="1297"/>
        <p:guide pos="5268"/>
        <p:guide pos="49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88" d="100"/>
          <a:sy n="88" d="100"/>
        </p:scale>
        <p:origin x="3060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DC656C73-F8AF-4120-90ED-D5B3677269B7}" type="datetime1">
              <a:rPr lang="en-US"/>
              <a:pPr>
                <a:defRPr/>
              </a:pPr>
              <a:t>7/28/2021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9A3AE78-2BE8-40DB-8819-3F6D612F06A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711314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A2B39F2F-D35F-44A5-B555-0DD97F7F1A65}" type="datetime1">
              <a:rPr lang="en-US"/>
              <a:pPr>
                <a:defRPr/>
              </a:pPr>
              <a:t>7/28/2021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4A10825-75C1-4CC7-BFDF-F54915C172B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1450294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-128"/>
        <a:cs typeface="Geneva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-128"/>
        <a:cs typeface="Geneva" charset="0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407640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023438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096305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730639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11285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70094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8143875" y="563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165775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232009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460249"/>
            <a:ext cx="8322719" cy="646331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4114807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854527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246268" y="-89522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44674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7367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9259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4451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63860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01568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14117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2286000"/>
            <a:ext cx="9144000" cy="2286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5888" y="2830513"/>
            <a:ext cx="3832225" cy="112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38389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2070092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6" name="Picture 7" descr="L1_Methodist_Leading_Medicine.ti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6800" y="5353050"/>
            <a:ext cx="216693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0" y="2165773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all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0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38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423463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6" name="Picture 7" descr="L1_Methodist_Leading_Medicine.ti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6800" y="5353050"/>
            <a:ext cx="216693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0" y="2183248"/>
            <a:ext cx="8322719" cy="1200329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all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0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38" y="4114805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053785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6933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169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0706"/>
            <a:ext cx="2133600" cy="365125"/>
          </a:xfrm>
          <a:prstGeom prst="rect">
            <a:avLst/>
          </a:prstGeom>
        </p:spPr>
        <p:txBody>
          <a:bodyPr/>
          <a:lstStyle>
            <a:lvl1pPr algn="r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2EE5F42F-4752-4D7B-9CE7-C8DD1CACF97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8222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70094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8143875" y="563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328025" y="6356350"/>
            <a:ext cx="336550" cy="2936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165775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843062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328025" y="6356350"/>
            <a:ext cx="336550" cy="2936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460249"/>
            <a:ext cx="8322719" cy="646331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4114807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765065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937418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627691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737601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23023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3294874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91579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981717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70094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9975" y="5356225"/>
            <a:ext cx="216058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8143875" y="563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165775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algn="r" eaLnBrk="0" hangingPunct="0"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0AC7248D-DAAB-41EE-871C-2AFF8DC6C59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45476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9975" y="5356225"/>
            <a:ext cx="216058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 userDrawn="1"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460249"/>
            <a:ext cx="8322719" cy="646331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4114807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algn="r" eaLnBrk="0" hangingPunct="0"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738B4EAF-C186-4410-847B-BFE7AA8F121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250937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algn="r" eaLnBrk="0" hangingPunct="0"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0A3F2A2A-4D04-47B8-87B9-8CBCD244E58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57893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2C80A274-DA09-4CD5-B729-B8E48FA67FC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661814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5414763A-235F-4325-82CC-FFE8E3BA578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486027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31B626D6-36A3-4CA8-A88C-5A9210E6C80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00084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8458A4AA-60DF-48F3-A95C-6857FEF217B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95690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39159973-5592-4A43-BD7F-53B333283AB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702212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5C613F1B-60E0-44CD-8C3D-26C69AAB0D7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203489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2286000"/>
            <a:ext cx="9144000" cy="2286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6363" y="2830513"/>
            <a:ext cx="3851275" cy="112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2405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042025" y="0"/>
            <a:ext cx="3101975" cy="1143000"/>
          </a:xfrm>
          <a:prstGeom prst="rect">
            <a:avLst/>
          </a:prstGeom>
          <a:solidFill>
            <a:srgbClr val="F0F4F8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" y="1"/>
            <a:ext cx="6042025" cy="1143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150" name="Picture 6"/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2275" y="338138"/>
            <a:ext cx="175895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529" r:id="rId1"/>
    <p:sldLayoutId id="2147485530" r:id="rId2"/>
    <p:sldLayoutId id="2147485531" r:id="rId3"/>
    <p:sldLayoutId id="2147485434" r:id="rId4"/>
    <p:sldLayoutId id="2147485435" r:id="rId5"/>
    <p:sldLayoutId id="2147485436" r:id="rId6"/>
    <p:sldLayoutId id="2147485437" r:id="rId7"/>
    <p:sldLayoutId id="2147485438" r:id="rId8"/>
    <p:sldLayoutId id="2147485439" r:id="rId9"/>
    <p:sldLayoutId id="2147485532" r:id="rId10"/>
    <p:sldLayoutId id="2147485484" r:id="rId11"/>
    <p:sldLayoutId id="2147485485" r:id="rId12"/>
    <p:sldLayoutId id="2147485671" r:id="rId13"/>
    <p:sldLayoutId id="2147485672" r:id="rId14"/>
    <p:sldLayoutId id="2147485675" r:id="rId15"/>
    <p:sldLayoutId id="2147485553" r:id="rId16"/>
    <p:sldLayoutId id="2147485554" r:id="rId17"/>
    <p:sldLayoutId id="2147485555" r:id="rId18"/>
    <p:sldLayoutId id="2147485446" r:id="rId19"/>
    <p:sldLayoutId id="2147485447" r:id="rId20"/>
    <p:sldLayoutId id="2147485448" r:id="rId21"/>
    <p:sldLayoutId id="2147485449" r:id="rId22"/>
    <p:sldLayoutId id="2147485450" r:id="rId23"/>
    <p:sldLayoutId id="2147485451" r:id="rId24"/>
    <p:sldLayoutId id="2147485715" r:id="rId25"/>
    <p:sldLayoutId id="2147485716" r:id="rId26"/>
    <p:sldLayoutId id="2147485717" r:id="rId27"/>
    <p:sldLayoutId id="2147485718" r:id="rId28"/>
    <p:sldLayoutId id="2147485719" r:id="rId29"/>
    <p:sldLayoutId id="2147485720" r:id="rId30"/>
    <p:sldLayoutId id="2147485721" r:id="rId31"/>
    <p:sldLayoutId id="2147485722" r:id="rId32"/>
    <p:sldLayoutId id="2147485723" r:id="rId33"/>
    <p:sldLayoutId id="2147485724" r:id="rId34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Franklin Gothic Book" pitchFamily="34" charset="0"/>
          <a:ea typeface="Franklin Gothic Book" pitchFamily="34" charset="0"/>
          <a:cs typeface="Franklin Gothic Book" pitchFamily="34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Franklin Gothic Book" pitchFamily="34" charset="0"/>
          <a:ea typeface="Franklin Gothic Book" pitchFamily="34" charset="0"/>
          <a:cs typeface="Franklin Gothic Book" pitchFamily="34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Franklin Gothic Book" pitchFamily="34" charset="0"/>
          <a:ea typeface="ＭＳ Ｐゴシック" panose="020B0600070205080204" pitchFamily="34" charset="-128"/>
          <a:cs typeface="MS PGothic" pitchFamily="34" charset="-128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Franklin Gothic Book" pitchFamily="34" charset="0"/>
          <a:ea typeface="ＭＳ Ｐゴシック" panose="020B0600070205080204" pitchFamily="34" charset="-128"/>
          <a:cs typeface="MS PGothic" pitchFamily="34" charset="-128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Franklin Gothic Book" pitchFamily="34" charset="0"/>
          <a:ea typeface="ＭＳ Ｐゴシック" panose="020B0600070205080204" pitchFamily="34" charset="-128"/>
          <a:cs typeface="MS PGothic" pitchFamily="34" charset="-128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hyperlink" Target="http://it.houstonmethodist.org/epicupdate/" TargetMode="Externa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it.houstonmethodist.or/epicupdate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it.houstonmethodidst.org/downtime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epicsharepoint.houstonmethodist.org/sites/Epic/WebSolutions/Learning%20Materials/Aug%2015%202021%20Oncology%20Staff%20Companion.pdf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A8F2C-3CC6-4CC0-BB08-371CA62FA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/>
              <a:t>Aug. 15 Epic Update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BAB1A3-3FC5-4C71-A36A-5F962961D0A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80641" y="3149588"/>
            <a:ext cx="5742624" cy="389460"/>
          </a:xfrm>
        </p:spPr>
        <p:txBody>
          <a:bodyPr/>
          <a:lstStyle/>
          <a:p>
            <a:r>
              <a:rPr lang="en-US" sz="3200" b="1" i="1" dirty="0"/>
              <a:t>Oncology Nurse/Staff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8FD753-F321-4F84-A55C-9B34DED4400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Meeting in a Box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7FFDD9-40AC-4DD2-AADF-DE550F903E37}"/>
              </a:ext>
            </a:extLst>
          </p:cNvPr>
          <p:cNvSpPr txBox="1"/>
          <p:nvPr/>
        </p:nvSpPr>
        <p:spPr>
          <a:xfrm>
            <a:off x="3" y="6504238"/>
            <a:ext cx="17283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/>
              <a:t>Created: July 27, 2021</a:t>
            </a:r>
          </a:p>
        </p:txBody>
      </p:sp>
    </p:spTree>
    <p:extLst>
      <p:ext uri="{BB962C8B-B14F-4D97-AF65-F5344CB8AC3E}">
        <p14:creationId xmlns:p14="http://schemas.microsoft.com/office/powerpoint/2010/main" val="14712699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3B4BA72-7CFC-4B4F-818E-0221F83FE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268" y="27615"/>
            <a:ext cx="5364683" cy="505884"/>
          </a:xfrm>
        </p:spPr>
        <p:txBody>
          <a:bodyPr>
            <a:normAutofit fontScale="90000"/>
          </a:bodyPr>
          <a:lstStyle/>
          <a:p>
            <a:r>
              <a:rPr lang="en-US" dirty="0"/>
              <a:t>Next Epic Update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C0BF8CF-D929-47B4-A0C1-A48CB256DB3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Sunday, Aug. 15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53DFD38-6F8D-4B3E-B866-CFE9B41EB2A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duotone>
              <a:schemeClr val="accent1">
                <a:shade val="45000"/>
                <a:satMod val="135000"/>
              </a:schemeClr>
              <a:prstClr val="white"/>
            </a:duotone>
            <a:alphaModFix amt="2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20320" y="1149713"/>
            <a:ext cx="9144000" cy="569672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D752F9A-8616-424C-BDC1-FBB644A6BB3C}"/>
              </a:ext>
            </a:extLst>
          </p:cNvPr>
          <p:cNvSpPr txBox="1"/>
          <p:nvPr/>
        </p:nvSpPr>
        <p:spPr>
          <a:xfrm>
            <a:off x="335280" y="1499465"/>
            <a:ext cx="4907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The next Epic Update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63BFFD7-C3BD-440A-B850-03E77D513728}"/>
              </a:ext>
            </a:extLst>
          </p:cNvPr>
          <p:cNvSpPr txBox="1"/>
          <p:nvPr/>
        </p:nvSpPr>
        <p:spPr>
          <a:xfrm>
            <a:off x="335280" y="1995052"/>
            <a:ext cx="4907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AC0033"/>
                </a:solidFill>
                <a:latin typeface="Franklin Gothic Heavy" panose="020B0903020102020204" pitchFamily="34" charset="0"/>
              </a:rPr>
              <a:t>Sunday, Aug. 15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5F102D6-A48B-4058-9830-14F995473972}"/>
              </a:ext>
            </a:extLst>
          </p:cNvPr>
          <p:cNvSpPr txBox="1"/>
          <p:nvPr/>
        </p:nvSpPr>
        <p:spPr>
          <a:xfrm>
            <a:off x="421018" y="3189484"/>
            <a:ext cx="814206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925" indent="-288925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atin typeface="Franklin Gothic Book" panose="020B0503020102020204" pitchFamily="34" charset="0"/>
              </a:rPr>
              <a:t>Promotes patient safety and quality, simplifies workflows and improves productivity and financial outcomes.</a:t>
            </a:r>
          </a:p>
          <a:p>
            <a:pPr marL="288925" indent="-288925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atin typeface="Franklin Gothic Book" panose="020B0503020102020204" pitchFamily="34" charset="0"/>
              </a:rPr>
              <a:t>No reports or clicking acknowledge buttons – reviewing </a:t>
            </a:r>
            <a:r>
              <a:rPr lang="en-US" sz="2000" b="1" i="1" dirty="0">
                <a:latin typeface="Franklin Gothic Book" panose="020B0503020102020204" pitchFamily="34" charset="0"/>
              </a:rPr>
              <a:t>Update Companions </a:t>
            </a:r>
            <a:r>
              <a:rPr lang="en-US" sz="2000" dirty="0">
                <a:latin typeface="Franklin Gothic Book" panose="020B0503020102020204" pitchFamily="34" charset="0"/>
              </a:rPr>
              <a:t>is encouraged, not required.</a:t>
            </a:r>
          </a:p>
          <a:p>
            <a:pPr marL="288925" indent="-288925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atin typeface="Franklin Gothic Book" panose="020B0503020102020204" pitchFamily="34" charset="0"/>
              </a:rPr>
              <a:t>Top Changes by role added to the first page of </a:t>
            </a:r>
            <a:r>
              <a:rPr lang="en-US" sz="2000" b="1" i="1" dirty="0">
                <a:latin typeface="Franklin Gothic Book" panose="020B0503020102020204" pitchFamily="34" charset="0"/>
              </a:rPr>
              <a:t>Companions</a:t>
            </a:r>
            <a:r>
              <a:rPr lang="en-US" sz="2000" dirty="0">
                <a:latin typeface="Franklin Gothic Book" panose="020B0503020102020204" pitchFamily="34" charset="0"/>
              </a:rPr>
              <a:t> for at-a-glance views.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413C02D-47E3-463D-BEE5-51D56CDFED14}"/>
              </a:ext>
            </a:extLst>
          </p:cNvPr>
          <p:cNvSpPr/>
          <p:nvPr/>
        </p:nvSpPr>
        <p:spPr>
          <a:xfrm>
            <a:off x="-30480" y="5922348"/>
            <a:ext cx="9194800" cy="952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2CC84EC-1B28-4CFF-A0B8-44EE478AEDC0}"/>
              </a:ext>
            </a:extLst>
          </p:cNvPr>
          <p:cNvSpPr txBox="1"/>
          <p:nvPr/>
        </p:nvSpPr>
        <p:spPr>
          <a:xfrm>
            <a:off x="335280" y="6132188"/>
            <a:ext cx="774192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Franklin Gothic Book" panose="020B0503020102020204" pitchFamily="34" charset="0"/>
              </a:rPr>
              <a:t>For more information about this update, including links to your </a:t>
            </a:r>
            <a:r>
              <a:rPr lang="en-US" sz="1600" b="1" i="1" dirty="0">
                <a:solidFill>
                  <a:schemeClr val="bg1"/>
                </a:solidFill>
                <a:latin typeface="Franklin Gothic Book" panose="020B0503020102020204" pitchFamily="34" charset="0"/>
              </a:rPr>
              <a:t>Update Companion</a:t>
            </a:r>
            <a:r>
              <a:rPr lang="en-US" sz="1600" dirty="0">
                <a:solidFill>
                  <a:schemeClr val="bg1"/>
                </a:solidFill>
                <a:latin typeface="Franklin Gothic Book" panose="020B0503020102020204" pitchFamily="34" charset="0"/>
              </a:rPr>
              <a:t>,</a:t>
            </a:r>
            <a:br>
              <a:rPr lang="en-US" sz="1600" dirty="0">
                <a:solidFill>
                  <a:schemeClr val="bg1"/>
                </a:solidFill>
                <a:latin typeface="Franklin Gothic Book" panose="020B0503020102020204" pitchFamily="34" charset="0"/>
              </a:rPr>
            </a:br>
            <a:r>
              <a:rPr lang="en-US" sz="1600" dirty="0">
                <a:solidFill>
                  <a:schemeClr val="bg1"/>
                </a:solidFill>
                <a:latin typeface="Franklin Gothic Book" panose="020B0503020102020204" pitchFamily="34" charset="0"/>
              </a:rPr>
              <a:t>visit your Epic Learning Home or </a:t>
            </a:r>
            <a:r>
              <a:rPr lang="en-US" sz="1600" b="1" dirty="0">
                <a:solidFill>
                  <a:schemeClr val="bg1"/>
                </a:solidFill>
                <a:latin typeface="Franklin Gothic Book" panose="020B05030201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it.houstonmethodist.org/</a:t>
            </a:r>
            <a:r>
              <a:rPr lang="en-US" sz="1600" b="1" dirty="0" err="1">
                <a:solidFill>
                  <a:schemeClr val="bg1"/>
                </a:solidFill>
                <a:latin typeface="Franklin Gothic Book" panose="020B05030201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epicupdate</a:t>
            </a:r>
            <a:r>
              <a:rPr lang="en-US" sz="1600" b="1" dirty="0">
                <a:solidFill>
                  <a:schemeClr val="bg1"/>
                </a:solidFill>
                <a:latin typeface="Franklin Gothic Book" panose="020B05030201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 </a:t>
            </a:r>
            <a:endParaRPr lang="en-US" sz="1600" b="1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94BE78E5-6544-45A3-93CE-E8527287154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96177" y="1354066"/>
            <a:ext cx="2299611" cy="1612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180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3B4BA72-7CFC-4B4F-818E-0221F83FE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268" y="27615"/>
            <a:ext cx="5364683" cy="505884"/>
          </a:xfrm>
        </p:spPr>
        <p:txBody>
          <a:bodyPr>
            <a:normAutofit fontScale="90000"/>
          </a:bodyPr>
          <a:lstStyle/>
          <a:p>
            <a:r>
              <a:rPr lang="en-US" dirty="0"/>
              <a:t>Prepare for the Update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C0BF8CF-D929-47B4-A0C1-A48CB256DB3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Your Steps to Success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3F22008-4960-4ED9-B867-891B7F465F79}"/>
              </a:ext>
            </a:extLst>
          </p:cNvPr>
          <p:cNvSpPr txBox="1"/>
          <p:nvPr/>
        </p:nvSpPr>
        <p:spPr>
          <a:xfrm>
            <a:off x="751840" y="1508400"/>
            <a:ext cx="5923280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Understand the </a:t>
            </a:r>
            <a:r>
              <a:rPr lang="en-US" sz="2800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Top Changes for your role or department.</a:t>
            </a:r>
          </a:p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More places to review your </a:t>
            </a:r>
            <a:r>
              <a:rPr lang="en-US" sz="2800" b="1" i="1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Update Companion</a:t>
            </a:r>
            <a:r>
              <a:rPr lang="en-US" sz="2800" i="1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.</a:t>
            </a:r>
          </a:p>
          <a:p>
            <a:pPr marL="1147763" lvl="1">
              <a:spcBef>
                <a:spcPts val="1800"/>
              </a:spcBef>
            </a:pPr>
            <a:r>
              <a:rPr lang="en-US" sz="2000" i="1" dirty="0">
                <a:latin typeface="Franklin Gothic Book" panose="020B0503020102020204" pitchFamily="34" charset="0"/>
              </a:rPr>
              <a:t>Available in the Epic Learning Home,</a:t>
            </a:r>
            <a:br>
              <a:rPr lang="en-US" sz="2000" i="1" dirty="0">
                <a:latin typeface="Franklin Gothic Book" panose="020B0503020102020204" pitchFamily="34" charset="0"/>
              </a:rPr>
            </a:br>
            <a:r>
              <a:rPr lang="en-US" sz="2000" i="1" dirty="0">
                <a:latin typeface="Franklin Gothic Book" panose="020B0503020102020204" pitchFamily="34" charset="0"/>
              </a:rPr>
              <a:t>targeted </a:t>
            </a:r>
            <a:r>
              <a:rPr lang="en-US" sz="2000" i="1" dirty="0" err="1">
                <a:latin typeface="Franklin Gothic Book" panose="020B0503020102020204" pitchFamily="34" charset="0"/>
              </a:rPr>
              <a:t>eNewsletters</a:t>
            </a:r>
            <a:r>
              <a:rPr lang="en-US" sz="2000" i="1" dirty="0">
                <a:latin typeface="Franklin Gothic Book" panose="020B0503020102020204" pitchFamily="34" charset="0"/>
              </a:rPr>
              <a:t> and at</a:t>
            </a:r>
            <a:br>
              <a:rPr lang="en-US" sz="2000" i="1" dirty="0">
                <a:latin typeface="Franklin Gothic Book" panose="020B0503020102020204" pitchFamily="34" charset="0"/>
              </a:rPr>
            </a:br>
            <a:r>
              <a:rPr lang="en-US" sz="2000" i="1" dirty="0">
                <a:solidFill>
                  <a:srgbClr val="AC0033"/>
                </a:solidFill>
                <a:latin typeface="Franklin Gothic Book" panose="020B0503020102020204" pitchFamily="34" charset="0"/>
                <a:hlinkClick r:id="rId3"/>
              </a:rPr>
              <a:t>it.houstonmethodist.org/</a:t>
            </a:r>
            <a:r>
              <a:rPr lang="en-US" sz="2000" i="1" dirty="0" err="1">
                <a:solidFill>
                  <a:srgbClr val="AC0033"/>
                </a:solidFill>
                <a:latin typeface="Franklin Gothic Book" panose="020B0503020102020204" pitchFamily="34" charset="0"/>
                <a:hlinkClick r:id="rId3"/>
              </a:rPr>
              <a:t>epicupdate</a:t>
            </a:r>
            <a:r>
              <a:rPr lang="en-US" sz="2000" i="1" dirty="0">
                <a:solidFill>
                  <a:srgbClr val="AC0033"/>
                </a:solidFill>
                <a:latin typeface="Franklin Gothic Book" panose="020B0503020102020204" pitchFamily="34" charset="0"/>
                <a:hlinkClick r:id="rId3"/>
              </a:rPr>
              <a:t>/</a:t>
            </a:r>
            <a:endParaRPr lang="en-US" sz="2000" dirty="0">
              <a:solidFill>
                <a:srgbClr val="AC0033"/>
              </a:solidFill>
              <a:latin typeface="Franklin Gothic Book" panose="020B0503020102020204" pitchFamily="34" charset="0"/>
            </a:endParaRPr>
          </a:p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endParaRPr lang="en-US" sz="2800" b="1" dirty="0">
              <a:solidFill>
                <a:srgbClr val="AC0033"/>
              </a:solidFill>
              <a:latin typeface="Franklin Gothic Medium" panose="020B0603020102020204" pitchFamily="34" charset="0"/>
            </a:endParaRPr>
          </a:p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Practice Guided Activities in the Epic Playground.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8A9AE09-4E94-4CE3-82B8-A0A2AF499A34}"/>
              </a:ext>
            </a:extLst>
          </p:cNvPr>
          <p:cNvSpPr/>
          <p:nvPr/>
        </p:nvSpPr>
        <p:spPr>
          <a:xfrm>
            <a:off x="612140" y="1618481"/>
            <a:ext cx="396240" cy="396240"/>
          </a:xfrm>
          <a:prstGeom prst="rect">
            <a:avLst/>
          </a:prstGeom>
          <a:solidFill>
            <a:srgbClr val="AC003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Franklin Gothic Medium" panose="020B0603020102020204" pitchFamily="34" charset="0"/>
              </a:rPr>
              <a:t>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561BED7-5DEA-4D1B-9153-CC8533342832}"/>
              </a:ext>
            </a:extLst>
          </p:cNvPr>
          <p:cNvSpPr/>
          <p:nvPr/>
        </p:nvSpPr>
        <p:spPr>
          <a:xfrm>
            <a:off x="612140" y="2648970"/>
            <a:ext cx="396240" cy="396240"/>
          </a:xfrm>
          <a:prstGeom prst="rect">
            <a:avLst/>
          </a:prstGeom>
          <a:solidFill>
            <a:srgbClr val="AC003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Franklin Gothic Medium" panose="020B0603020102020204" pitchFamily="34" charset="0"/>
              </a:rPr>
              <a:t>2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0BDD690-DCF7-4ABC-A01D-CE5786ECAA91}"/>
              </a:ext>
            </a:extLst>
          </p:cNvPr>
          <p:cNvSpPr/>
          <p:nvPr/>
        </p:nvSpPr>
        <p:spPr>
          <a:xfrm>
            <a:off x="612140" y="5606585"/>
            <a:ext cx="396240" cy="396240"/>
          </a:xfrm>
          <a:prstGeom prst="rect">
            <a:avLst/>
          </a:prstGeom>
          <a:solidFill>
            <a:srgbClr val="AC003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Franklin Gothic Medium" panose="020B0603020102020204" pitchFamily="34" charset="0"/>
              </a:rPr>
              <a:t>3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852119E-311B-4D85-A7D6-8C6B61F79063}"/>
              </a:ext>
            </a:extLst>
          </p:cNvPr>
          <p:cNvGrpSpPr/>
          <p:nvPr/>
        </p:nvGrpSpPr>
        <p:grpSpPr>
          <a:xfrm>
            <a:off x="337608" y="3634551"/>
            <a:ext cx="1341543" cy="1484583"/>
            <a:chOff x="6761338" y="2306319"/>
            <a:chExt cx="1945754" cy="2153217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B085E5D5-3147-4FAB-9CAA-659ADC0ACA8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0560704">
              <a:off x="6761338" y="2355528"/>
              <a:ext cx="1396680" cy="1813452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1AF4B6C1-8DF9-409E-9C54-F8E26C2F0DE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036290" y="2306319"/>
              <a:ext cx="1670802" cy="2153217"/>
            </a:xfrm>
            <a:prstGeom prst="rect">
              <a:avLst/>
            </a:prstGeom>
          </p:spPr>
        </p:pic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7737F0C0-7702-4078-980F-AC80FEF299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14789" y="1109131"/>
            <a:ext cx="2329211" cy="582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7365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71DC4F5-3D2A-4E70-9100-FF23B4281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825" y="94813"/>
            <a:ext cx="5364683" cy="505884"/>
          </a:xfrm>
        </p:spPr>
        <p:txBody>
          <a:bodyPr>
            <a:noAutofit/>
          </a:bodyPr>
          <a:lstStyle/>
          <a:p>
            <a:r>
              <a:rPr lang="en-US" sz="2800" dirty="0"/>
              <a:t>Aug. 15 Epic Update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FC0F1A7-F7DA-4AD7-80B7-39C1C3B3059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89966" y="600697"/>
            <a:ext cx="3691154" cy="366712"/>
          </a:xfrm>
        </p:spPr>
        <p:txBody>
          <a:bodyPr/>
          <a:lstStyle/>
          <a:p>
            <a:r>
              <a:rPr lang="en-US" sz="1600" dirty="0"/>
              <a:t>Epic Downtime and Change Freeze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897A148-496A-4290-9A64-6D1C5BE05836}"/>
              </a:ext>
            </a:extLst>
          </p:cNvPr>
          <p:cNvSpPr txBox="1"/>
          <p:nvPr/>
        </p:nvSpPr>
        <p:spPr>
          <a:xfrm>
            <a:off x="213037" y="1233131"/>
            <a:ext cx="907580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Planned Epic Downtime</a:t>
            </a:r>
          </a:p>
          <a:p>
            <a:pPr>
              <a:spcAft>
                <a:spcPts val="0"/>
              </a:spcAft>
            </a:pPr>
            <a:r>
              <a:rPr lang="en-US" sz="2400" i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Sunday, Aug. 15 from 2 to approx. 3:30 a.m.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4336130-B170-46E6-A750-61FD93CC3193}"/>
              </a:ext>
            </a:extLst>
          </p:cNvPr>
          <p:cNvSpPr txBox="1"/>
          <p:nvPr/>
        </p:nvSpPr>
        <p:spPr>
          <a:xfrm>
            <a:off x="297019" y="2326703"/>
            <a:ext cx="4682325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Franklin Gothic Book" panose="020B0503020102020204" pitchFamily="34" charset="0"/>
              </a:rPr>
              <a:t>During the downtime, access the </a:t>
            </a:r>
            <a:r>
              <a:rPr lang="en-US" b="1" dirty="0">
                <a:latin typeface="Franklin Gothic Book" panose="020B0503020102020204" pitchFamily="34" charset="0"/>
              </a:rPr>
              <a:t>Epic Read-Only </a:t>
            </a:r>
            <a:r>
              <a:rPr lang="en-US" dirty="0">
                <a:latin typeface="Franklin Gothic Book" panose="020B0503020102020204" pitchFamily="34" charset="0"/>
              </a:rPr>
              <a:t>icon on your workstation desktop.</a:t>
            </a: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i="1" dirty="0">
                <a:latin typeface="Franklin Gothic Book" panose="020B0503020102020204" pitchFamily="34" charset="0"/>
              </a:rPr>
              <a:t>Data in </a:t>
            </a:r>
            <a:r>
              <a:rPr lang="en-US" b="1" i="1" dirty="0">
                <a:latin typeface="Franklin Gothic Book" panose="020B0503020102020204" pitchFamily="34" charset="0"/>
              </a:rPr>
              <a:t>Epic Read-Only </a:t>
            </a:r>
            <a:r>
              <a:rPr lang="en-US" i="1" dirty="0">
                <a:latin typeface="Franklin Gothic Book" panose="020B0503020102020204" pitchFamily="34" charset="0"/>
              </a:rPr>
              <a:t>is current</a:t>
            </a:r>
            <a:br>
              <a:rPr lang="en-US" i="1" dirty="0">
                <a:latin typeface="Franklin Gothic Book" panose="020B0503020102020204" pitchFamily="34" charset="0"/>
              </a:rPr>
            </a:br>
            <a:r>
              <a:rPr lang="en-US" i="1" dirty="0">
                <a:latin typeface="Franklin Gothic Book" panose="020B0503020102020204" pitchFamily="34" charset="0"/>
              </a:rPr>
              <a:t>until the downtime begins.</a:t>
            </a: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i="1" dirty="0">
                <a:latin typeface="Franklin Gothic Book" panose="020B0503020102020204" pitchFamily="34" charset="0"/>
              </a:rPr>
              <a:t>You can’t document or enter orders in </a:t>
            </a:r>
            <a:r>
              <a:rPr lang="en-US" b="1" i="1" dirty="0">
                <a:latin typeface="Franklin Gothic Book" panose="020B0503020102020204" pitchFamily="34" charset="0"/>
              </a:rPr>
              <a:t>Epic Read-Only</a:t>
            </a:r>
            <a:r>
              <a:rPr lang="en-US" i="1" dirty="0">
                <a:latin typeface="Franklin Gothic Book" panose="020B0503020102020204" pitchFamily="34" charset="0"/>
              </a:rPr>
              <a:t>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Franklin Gothic Book" panose="020B0503020102020204" pitchFamily="34" charset="0"/>
              </a:rPr>
              <a:t>For details on what to do before, during and after the downtime, including special instructions for lab, radiology, cardiology and medical devices, visit </a:t>
            </a:r>
            <a:r>
              <a:rPr lang="en-US" dirty="0">
                <a:latin typeface="Franklin Gothic Book" panose="020B0503020102020204" pitchFamily="34" charset="0"/>
                <a:hlinkClick r:id="rId3"/>
              </a:rPr>
              <a:t>it.houstonmethodist.org/downtime</a:t>
            </a:r>
            <a:r>
              <a:rPr lang="en-US" dirty="0">
                <a:latin typeface="Franklin Gothic Book" panose="020B0503020102020204" pitchFamily="34" charset="0"/>
              </a:rPr>
              <a:t>. </a:t>
            </a:r>
          </a:p>
        </p:txBody>
      </p:sp>
      <p:pic>
        <p:nvPicPr>
          <p:cNvPr id="6" name="Picture 5" descr="Text&#10;&#10;Description automatically generated">
            <a:extLst>
              <a:ext uri="{FF2B5EF4-FFF2-40B4-BE49-F238E27FC236}">
                <a16:creationId xmlns:a16="http://schemas.microsoft.com/office/drawing/2014/main" id="{44FBFF6A-8644-461D-8AFE-98F7218E87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6371" y="2326703"/>
            <a:ext cx="940328" cy="1151902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C4C60F5-BB52-4790-B081-6C40014200FC}"/>
              </a:ext>
            </a:extLst>
          </p:cNvPr>
          <p:cNvSpPr/>
          <p:nvPr/>
        </p:nvSpPr>
        <p:spPr>
          <a:xfrm>
            <a:off x="6258560" y="1233131"/>
            <a:ext cx="2588421" cy="5391189"/>
          </a:xfrm>
          <a:prstGeom prst="roundRect">
            <a:avLst>
              <a:gd name="adj" fmla="val 8424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45463E-3CB7-4D1B-9978-D992AE6CE101}"/>
              </a:ext>
            </a:extLst>
          </p:cNvPr>
          <p:cNvSpPr txBox="1"/>
          <p:nvPr/>
        </p:nvSpPr>
        <p:spPr>
          <a:xfrm>
            <a:off x="6258561" y="1302863"/>
            <a:ext cx="258842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en-US" b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Some Epic Functionality Unavailable</a:t>
            </a:r>
          </a:p>
          <a:p>
            <a:pPr>
              <a:spcAft>
                <a:spcPts val="0"/>
              </a:spcAft>
            </a:pPr>
            <a:r>
              <a:rPr lang="en-US" sz="1600" i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Tues., Aug. 11 at 5 a.m. to Sun., Aug. 15 at 3:30 a.m.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A3B25E7-D538-4C69-AA07-291556B702EB}"/>
              </a:ext>
            </a:extLst>
          </p:cNvPr>
          <p:cNvSpPr txBox="1"/>
          <p:nvPr/>
        </p:nvSpPr>
        <p:spPr>
          <a:xfrm>
            <a:off x="6350161" y="2687858"/>
            <a:ext cx="2405218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Some Epic functions will be unavailable, and no changes or enhancements will be.</a:t>
            </a:r>
          </a:p>
          <a:p>
            <a:pPr marL="233363" indent="-23336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You’ll still be able to work in Epic as usual, but you won't be able to do the following:</a:t>
            </a:r>
          </a:p>
          <a:p>
            <a:pPr lvl="1" indent="-22383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Apply filters in </a:t>
            </a:r>
            <a:r>
              <a:rPr lang="en-US" sz="1400" b="1" dirty="0">
                <a:latin typeface="Franklin Gothic Book" panose="020B0503020102020204" pitchFamily="34" charset="0"/>
              </a:rPr>
              <a:t>Chart Review</a:t>
            </a:r>
            <a:r>
              <a:rPr lang="en-US" sz="1400" dirty="0">
                <a:latin typeface="Franklin Gothic Book" panose="020B0503020102020204" pitchFamily="34" charset="0"/>
              </a:rPr>
              <a:t>. </a:t>
            </a:r>
          </a:p>
          <a:p>
            <a:pPr lvl="1" indent="-22383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Create, edit and share </a:t>
            </a:r>
            <a:r>
              <a:rPr lang="en-US" sz="1400" b="1" dirty="0" err="1">
                <a:latin typeface="Franklin Gothic Book" panose="020B0503020102020204" pitchFamily="34" charset="0"/>
              </a:rPr>
              <a:t>NoteWriter</a:t>
            </a:r>
            <a:r>
              <a:rPr lang="en-US" sz="1400" dirty="0">
                <a:latin typeface="Franklin Gothic Book" panose="020B0503020102020204" pitchFamily="34" charset="0"/>
              </a:rPr>
              <a:t> macros, </a:t>
            </a:r>
            <a:r>
              <a:rPr lang="en-US" sz="1400" b="1" dirty="0" err="1">
                <a:latin typeface="Franklin Gothic Book" panose="020B0503020102020204" pitchFamily="34" charset="0"/>
              </a:rPr>
              <a:t>SmartPhrases</a:t>
            </a:r>
            <a:r>
              <a:rPr lang="en-US" sz="1400" dirty="0">
                <a:latin typeface="Franklin Gothic Book" panose="020B0503020102020204" pitchFamily="34" charset="0"/>
              </a:rPr>
              <a:t> and </a:t>
            </a:r>
            <a:r>
              <a:rPr lang="en-US" sz="1400" b="1" dirty="0" err="1">
                <a:latin typeface="Franklin Gothic Book" panose="020B0503020102020204" pitchFamily="34" charset="0"/>
              </a:rPr>
              <a:t>SmartLinks</a:t>
            </a:r>
            <a:r>
              <a:rPr lang="en-US" sz="1400" dirty="0">
                <a:latin typeface="Franklin Gothic Book" panose="020B0503020102020204" pitchFamily="34" charset="0"/>
              </a:rPr>
              <a:t>.</a:t>
            </a:r>
          </a:p>
          <a:p>
            <a:pPr lvl="1" indent="-22383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Create and edit </a:t>
            </a:r>
            <a:r>
              <a:rPr lang="en-US" sz="1400" b="1" dirty="0">
                <a:latin typeface="Franklin Gothic Book" panose="020B0503020102020204" pitchFamily="34" charset="0"/>
              </a:rPr>
              <a:t>In Basket </a:t>
            </a:r>
            <a:r>
              <a:rPr lang="en-US" sz="1400" b="1" dirty="0" err="1">
                <a:latin typeface="Franklin Gothic Book" panose="020B0503020102020204" pitchFamily="34" charset="0"/>
              </a:rPr>
              <a:t>QuickActions</a:t>
            </a:r>
            <a:r>
              <a:rPr lang="en-US" sz="1400" dirty="0">
                <a:latin typeface="Franklin Gothic Book" panose="020B0503020102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8293246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71DC4F5-3D2A-4E70-9100-FF23B4281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825" y="94813"/>
            <a:ext cx="5889463" cy="505884"/>
          </a:xfrm>
        </p:spPr>
        <p:txBody>
          <a:bodyPr>
            <a:noAutofit/>
          </a:bodyPr>
          <a:lstStyle/>
          <a:p>
            <a:r>
              <a:rPr lang="en-US" sz="2800" dirty="0"/>
              <a:t>Top Changes for Oncology Nurse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FC0F1A7-F7DA-4AD7-80B7-39C1C3B3059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89966" y="600697"/>
            <a:ext cx="3254274" cy="366712"/>
          </a:xfrm>
        </p:spPr>
        <p:txBody>
          <a:bodyPr/>
          <a:lstStyle/>
          <a:p>
            <a:r>
              <a:rPr lang="en-US" sz="1600" dirty="0"/>
              <a:t>Aug. 15 Epic Update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EA59EE5-D8AB-4C61-8D28-108AB14E2E97}"/>
              </a:ext>
            </a:extLst>
          </p:cNvPr>
          <p:cNvSpPr txBox="1"/>
          <p:nvPr/>
        </p:nvSpPr>
        <p:spPr>
          <a:xfrm>
            <a:off x="234841" y="1404105"/>
            <a:ext cx="7283713" cy="954107"/>
          </a:xfrm>
          <a:prstGeom prst="rect">
            <a:avLst/>
          </a:prstGeom>
          <a:noFill/>
          <a:ln w="6350"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AC0033"/>
                </a:solidFill>
              </a:rPr>
              <a:t>The Top Changes for</a:t>
            </a:r>
            <a:br>
              <a:rPr lang="en-US" sz="2800" b="1" dirty="0">
                <a:solidFill>
                  <a:srgbClr val="AC0033"/>
                </a:solidFill>
              </a:rPr>
            </a:br>
            <a:r>
              <a:rPr lang="en-US" sz="2800" b="1" dirty="0">
                <a:solidFill>
                  <a:srgbClr val="AC0033"/>
                </a:solidFill>
              </a:rPr>
              <a:t>Oncology Nurse/Staff:</a:t>
            </a:r>
            <a:endParaRPr lang="en-US" sz="2800" dirty="0">
              <a:solidFill>
                <a:srgbClr val="AC0033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27A6B60-4756-4E6C-8948-0DD7EEAA781D}"/>
              </a:ext>
            </a:extLst>
          </p:cNvPr>
          <p:cNvSpPr txBox="1"/>
          <p:nvPr/>
        </p:nvSpPr>
        <p:spPr>
          <a:xfrm>
            <a:off x="189966" y="2541000"/>
            <a:ext cx="6275380" cy="2723823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US" dirty="0">
                <a:latin typeface="Franklin Gothic Book" panose="020B0503020102020204" pitchFamily="34" charset="0"/>
              </a:rPr>
              <a:t>Say bye-bye to Entered By for verbal and transcribed orders.</a:t>
            </a:r>
          </a:p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US" dirty="0">
                <a:latin typeface="Franklin Gothic Book" panose="020B0503020102020204" pitchFamily="34" charset="0"/>
              </a:rPr>
              <a:t>Expired and ineffective ACP documents are now hidden from Storyboard.</a:t>
            </a:r>
          </a:p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US" dirty="0">
                <a:latin typeface="Franklin Gothic Book" panose="020B0503020102020204" pitchFamily="34" charset="0"/>
              </a:rPr>
              <a:t>Clearer labeling in the chemotherapy drug administration table.</a:t>
            </a:r>
          </a:p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US" dirty="0">
                <a:latin typeface="Franklin Gothic Book" panose="020B0503020102020204" pitchFamily="34" charset="0"/>
              </a:rPr>
              <a:t>Messages are no longer completed if you have responsibility.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A16F42E-F28C-4755-BA41-F6DA2DBB30D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duotone>
              <a:prstClr val="black"/>
              <a:srgbClr val="00707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75504" y="1221317"/>
            <a:ext cx="2568496" cy="1514363"/>
          </a:xfrm>
          <a:prstGeom prst="rect">
            <a:avLst/>
          </a:prstGeom>
        </p:spPr>
      </p:pic>
      <p:sp>
        <p:nvSpPr>
          <p:cNvPr id="3" name="Rectangle: Rounded Corners 2">
            <a:hlinkClick r:id="rId4"/>
            <a:extLst>
              <a:ext uri="{FF2B5EF4-FFF2-40B4-BE49-F238E27FC236}">
                <a16:creationId xmlns:a16="http://schemas.microsoft.com/office/drawing/2014/main" id="{8D24624E-B5FE-4F3F-AA74-70C8125A04CF}"/>
              </a:ext>
            </a:extLst>
          </p:cNvPr>
          <p:cNvSpPr/>
          <p:nvPr/>
        </p:nvSpPr>
        <p:spPr>
          <a:xfrm>
            <a:off x="6465346" y="5367831"/>
            <a:ext cx="2568496" cy="1011543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i="1" dirty="0">
                <a:latin typeface="Franklin Gothic Book" panose="020B0503020102020204" pitchFamily="34" charset="0"/>
              </a:rPr>
              <a:t>Click here for the</a:t>
            </a:r>
            <a:br>
              <a:rPr lang="en-US" sz="1600" dirty="0">
                <a:latin typeface="Franklin Gothic Book" panose="020B0503020102020204" pitchFamily="34" charset="0"/>
              </a:rPr>
            </a:br>
            <a:r>
              <a:rPr lang="en-US" sz="1600" b="1" dirty="0">
                <a:latin typeface="Franklin Gothic Book" panose="020B0503020102020204" pitchFamily="34" charset="0"/>
              </a:rPr>
              <a:t>Oncology Nurse/Staff</a:t>
            </a:r>
            <a:br>
              <a:rPr lang="en-US" dirty="0">
                <a:latin typeface="Franklin Gothic Book" panose="020B0503020102020204" pitchFamily="34" charset="0"/>
              </a:rPr>
            </a:br>
            <a:r>
              <a:rPr lang="en-US" b="1" i="1" dirty="0">
                <a:latin typeface="Franklin Gothic Book" panose="020B0503020102020204" pitchFamily="34" charset="0"/>
              </a:rPr>
              <a:t>Update Companion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5CA76D3-5F09-4DFD-AD5D-603558A9ABE1}"/>
              </a:ext>
            </a:extLst>
          </p:cNvPr>
          <p:cNvSpPr txBox="1"/>
          <p:nvPr/>
        </p:nvSpPr>
        <p:spPr>
          <a:xfrm>
            <a:off x="6465346" y="6465438"/>
            <a:ext cx="256849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i="1" dirty="0">
                <a:latin typeface="Franklin Gothic Book" panose="020B0503020102020204" pitchFamily="34" charset="0"/>
              </a:rPr>
              <a:t>Open in Google Chrome or Microsoft Edge</a:t>
            </a:r>
          </a:p>
        </p:txBody>
      </p:sp>
    </p:spTree>
    <p:extLst>
      <p:ext uri="{BB962C8B-B14F-4D97-AF65-F5344CB8AC3E}">
        <p14:creationId xmlns:p14="http://schemas.microsoft.com/office/powerpoint/2010/main" val="6154101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955D7E-B5DA-4CBC-8A26-5B72DBAC576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23C92AF-0CDE-4A3A-ADB0-AABF14C562BE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4606418"/>
      </p:ext>
    </p:extLst>
  </p:cSld>
  <p:clrMapOvr>
    <a:masterClrMapping/>
  </p:clrMapOvr>
</p:sld>
</file>

<file path=ppt/theme/theme1.xml><?xml version="1.0" encoding="utf-8"?>
<a:theme xmlns:a="http://schemas.openxmlformats.org/drawingml/2006/main" name="4_Epic_Com_CM_Strateg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A2ACDE5C43E0B48BEFE825175C6AA8E" ma:contentTypeVersion="" ma:contentTypeDescription="Create a new document." ma:contentTypeScope="" ma:versionID="d8dd165074c536bd859a0e99e2a018b1">
  <xsd:schema xmlns:xsd="http://www.w3.org/2001/XMLSchema" xmlns:xs="http://www.w3.org/2001/XMLSchema" xmlns:p="http://schemas.microsoft.com/office/2006/metadata/properties" xmlns:ns2="0343f030-45cc-4a71-b2ce-0895be585085" targetNamespace="http://schemas.microsoft.com/office/2006/metadata/properties" ma:root="true" ma:fieldsID="5071b82fd07a9bbfffe2a8254a0c3320" ns2:_="">
    <xsd:import namespace="0343f030-45cc-4a71-b2ce-0895be585085"/>
    <xsd:element name="properties">
      <xsd:complexType>
        <xsd:sequence>
          <xsd:element name="documentManagement">
            <xsd:complexType>
              <xsd:all>
                <xsd:element ref="ns2:Testing_x0020_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343f030-45cc-4a71-b2ce-0895be585085" elementFormDefault="qualified">
    <xsd:import namespace="http://schemas.microsoft.com/office/2006/documentManagement/types"/>
    <xsd:import namespace="http://schemas.microsoft.com/office/infopath/2007/PartnerControls"/>
    <xsd:element name="Testing_x0020_Status" ma:index="8" nillable="true" ma:displayName="Testing Status" ma:default="N/A" ma:format="Dropdown" ma:internalName="Testing_x0020_Status">
      <xsd:simpleType>
        <xsd:restriction base="dms:Choice">
          <xsd:enumeration value="N/A"/>
          <xsd:enumeration value="Not Started"/>
          <xsd:enumeration value="In Progress"/>
          <xsd:enumeration value="Passed"/>
          <xsd:enumeration value="Failed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esting_x0020_Status xmlns="0343f030-45cc-4a71-b2ce-0895be585085">N/A</Testing_x0020_Statu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8150A5D-6EE4-437C-92AD-F2AE69582A1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343f030-45cc-4a71-b2ce-0895be58508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1ABF5DF-DB29-42A9-83FE-18FFCE423F98}">
  <ds:schemaRefs>
    <ds:schemaRef ds:uri="http://purl.org/dc/dcmitype/"/>
    <ds:schemaRef ds:uri="http://www.w3.org/XML/1998/namespace"/>
    <ds:schemaRef ds:uri="http://schemas.openxmlformats.org/package/2006/metadata/core-properties"/>
    <ds:schemaRef ds:uri="http://schemas.microsoft.com/office/infopath/2007/PartnerControls"/>
    <ds:schemaRef ds:uri="0343f030-45cc-4a71-b2ce-0895be585085"/>
    <ds:schemaRef ds:uri="http://schemas.microsoft.com/office/2006/documentManagement/types"/>
    <ds:schemaRef ds:uri="http://purl.org/dc/elements/1.1/"/>
    <ds:schemaRef ds:uri="http://purl.org/dc/terms/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2A5D0EA4-D061-4298-AAEF-20E3008ECF7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25904</TotalTime>
  <Words>443</Words>
  <Application>Microsoft Office PowerPoint</Application>
  <PresentationFormat>On-screen Show (4:3)</PresentationFormat>
  <Paragraphs>52</Paragraphs>
  <Slides>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Franklin Gothic Book</vt:lpstr>
      <vt:lpstr>Franklin Gothic Heavy</vt:lpstr>
      <vt:lpstr>Franklin Gothic Medium</vt:lpstr>
      <vt:lpstr>4_Epic_Com_CM_Strategy</vt:lpstr>
      <vt:lpstr>Aug. 15 Epic Update</vt:lpstr>
      <vt:lpstr>Next Epic Update</vt:lpstr>
      <vt:lpstr>Prepare for the Update</vt:lpstr>
      <vt:lpstr>Aug. 15 Epic Update</vt:lpstr>
      <vt:lpstr>Top Changes for Oncology Nurse</vt:lpstr>
      <vt:lpstr>PowerPoint Presentation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Methodist Ppt</dc:title>
  <dc:creator>Sheshe Giddens</dc:creator>
  <cp:lastModifiedBy>Fewox, Marcella M.</cp:lastModifiedBy>
  <cp:revision>1195</cp:revision>
  <cp:lastPrinted>2016-02-09T14:44:09Z</cp:lastPrinted>
  <dcterms:created xsi:type="dcterms:W3CDTF">2013-07-26T17:47:46Z</dcterms:created>
  <dcterms:modified xsi:type="dcterms:W3CDTF">2021-07-28T20:09:05Z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0x0101001A2ACDE5C43E0B48BEFE825175C6AA8E</vt:lpwstr>
  </property>
</Properties>
</file>