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1"/>
  </p:notesMasterIdLst>
  <p:handoutMasterIdLst>
    <p:handoutMasterId r:id="rId12"/>
  </p:handoutMasterIdLst>
  <p:sldIdLst>
    <p:sldId id="1885" r:id="rId5"/>
    <p:sldId id="1889" r:id="rId6"/>
    <p:sldId id="1888" r:id="rId7"/>
    <p:sldId id="1890" r:id="rId8"/>
    <p:sldId id="698" r:id="rId9"/>
    <p:sldId id="1884" r:id="rId10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7E"/>
    <a:srgbClr val="007078"/>
    <a:srgbClr val="AC0033"/>
    <a:srgbClr val="6A813B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47" autoAdjust="0"/>
    <p:restoredTop sz="81199" autoAdjust="0"/>
  </p:normalViewPr>
  <p:slideViewPr>
    <p:cSldViewPr snapToGrid="0" snapToObjects="1">
      <p:cViewPr varScale="1">
        <p:scale>
          <a:sx n="73" d="100"/>
          <a:sy n="73" d="100"/>
        </p:scale>
        <p:origin x="54" y="444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7/28/2021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343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06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://it.houstonmethodist.org/epicupdate/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.houstonmethodidst.org/downtim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picsharepoint.houstonmethodist.org/sites/Epic/WebSolutions/Learning%20Materials/Aug%2015%202021%20Transplant%20Staff%20Companion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Aug. 15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6221" y="3149588"/>
            <a:ext cx="6957044" cy="389460"/>
          </a:xfrm>
        </p:spPr>
        <p:txBody>
          <a:bodyPr/>
          <a:lstStyle/>
          <a:p>
            <a:r>
              <a:rPr lang="en-US" sz="3200" b="1" i="1" dirty="0"/>
              <a:t>Front Desk </a:t>
            </a:r>
            <a:r>
              <a:rPr lang="en-US" sz="3200" b="1" i="1"/>
              <a:t>and Scheduling</a:t>
            </a:r>
            <a:endParaRPr lang="en-US" sz="3200" b="1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728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July 27,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Sunday, Aug.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Aug.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3189484"/>
            <a:ext cx="8142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No reports or clicking acknowledge buttons – reviewing </a:t>
            </a:r>
            <a:r>
              <a:rPr lang="en-US" sz="2000" b="1" i="1" dirty="0"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BE78E5-6544-45A3-93CE-E8527287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177" y="1354066"/>
            <a:ext cx="2299611" cy="16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latin typeface="Franklin Gothic Book" panose="020B0503020102020204" pitchFamily="34" charset="0"/>
              </a:rPr>
              <a:t> and at</a:t>
            </a:r>
            <a:br>
              <a:rPr lang="en-US" sz="2000" i="1" dirty="0"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it.houstonmethodist.org/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24A7E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Aug. 15 Epic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691154" cy="366712"/>
          </a:xfrm>
        </p:spPr>
        <p:txBody>
          <a:bodyPr/>
          <a:lstStyle/>
          <a:p>
            <a:r>
              <a:rPr lang="en-US" sz="1600" dirty="0"/>
              <a:t>Epic Downtime and Change Freeze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97A148-496A-4290-9A64-6D1C5BE05836}"/>
              </a:ext>
            </a:extLst>
          </p:cNvPr>
          <p:cNvSpPr txBox="1"/>
          <p:nvPr/>
        </p:nvSpPr>
        <p:spPr>
          <a:xfrm>
            <a:off x="213037" y="1233131"/>
            <a:ext cx="9075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Planned Epic Downtime</a:t>
            </a:r>
          </a:p>
          <a:p>
            <a:pPr>
              <a:spcAft>
                <a:spcPts val="0"/>
              </a:spcAft>
            </a:pPr>
            <a:r>
              <a:rPr lang="en-US" sz="24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Sunday, Aug. 15 from 2 to approx. 3:30 a.m.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336130-B170-46E6-A750-61FD93CC3193}"/>
              </a:ext>
            </a:extLst>
          </p:cNvPr>
          <p:cNvSpPr txBox="1"/>
          <p:nvPr/>
        </p:nvSpPr>
        <p:spPr>
          <a:xfrm>
            <a:off x="297019" y="2326703"/>
            <a:ext cx="468232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During the downtime, access the </a:t>
            </a:r>
            <a:r>
              <a:rPr lang="en-US" b="1" dirty="0">
                <a:latin typeface="Franklin Gothic Book" panose="020B0503020102020204" pitchFamily="34" charset="0"/>
              </a:rPr>
              <a:t>Epic Read-Only </a:t>
            </a:r>
            <a:r>
              <a:rPr lang="en-US" dirty="0">
                <a:latin typeface="Franklin Gothic Book" panose="020B0503020102020204" pitchFamily="34" charset="0"/>
              </a:rPr>
              <a:t>icon on your workstation desktop.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Data in </a:t>
            </a:r>
            <a:r>
              <a:rPr lang="en-US" b="1" i="1" dirty="0">
                <a:latin typeface="Franklin Gothic Book" panose="020B0503020102020204" pitchFamily="34" charset="0"/>
              </a:rPr>
              <a:t>Epic Read-Only </a:t>
            </a:r>
            <a:r>
              <a:rPr lang="en-US" i="1" dirty="0">
                <a:latin typeface="Franklin Gothic Book" panose="020B0503020102020204" pitchFamily="34" charset="0"/>
              </a:rPr>
              <a:t>is current</a:t>
            </a:r>
            <a:br>
              <a:rPr lang="en-US" i="1" dirty="0">
                <a:latin typeface="Franklin Gothic Book" panose="020B0503020102020204" pitchFamily="34" charset="0"/>
              </a:rPr>
            </a:br>
            <a:r>
              <a:rPr lang="en-US" i="1" dirty="0">
                <a:latin typeface="Franklin Gothic Book" panose="020B0503020102020204" pitchFamily="34" charset="0"/>
              </a:rPr>
              <a:t>until the downtime begins.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Franklin Gothic Book" panose="020B0503020102020204" pitchFamily="34" charset="0"/>
              </a:rPr>
              <a:t>You can’t document or enter orders in </a:t>
            </a:r>
            <a:r>
              <a:rPr lang="en-US" b="1" i="1" dirty="0">
                <a:latin typeface="Franklin Gothic Book" panose="020B0503020102020204" pitchFamily="34" charset="0"/>
              </a:rPr>
              <a:t>Epic Read-Only</a:t>
            </a:r>
            <a:r>
              <a:rPr lang="en-US" i="1" dirty="0">
                <a:latin typeface="Franklin Gothic Book" panose="020B05030201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</a:rPr>
              <a:t>For details on what to do before, during and after the downtime, including special instructions for lab, radiology, cardiology and medical devices, visit </a:t>
            </a:r>
            <a:r>
              <a:rPr lang="en-US" dirty="0">
                <a:latin typeface="Franklin Gothic Book" panose="020B0503020102020204" pitchFamily="34" charset="0"/>
                <a:hlinkClick r:id="rId3"/>
              </a:rPr>
              <a:t>it.houstonmethodist.org/downtime</a:t>
            </a:r>
            <a:r>
              <a:rPr lang="en-US" dirty="0">
                <a:latin typeface="Franklin Gothic Book" panose="020B0503020102020204" pitchFamily="34" charset="0"/>
              </a:rPr>
              <a:t>. 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4FBFF6A-8644-461D-8AFE-98F7218E8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371" y="2326703"/>
            <a:ext cx="940328" cy="1151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4C60F5-BB52-4790-B081-6C40014200FC}"/>
              </a:ext>
            </a:extLst>
          </p:cNvPr>
          <p:cNvSpPr/>
          <p:nvPr/>
        </p:nvSpPr>
        <p:spPr>
          <a:xfrm>
            <a:off x="6258560" y="1233131"/>
            <a:ext cx="2588421" cy="5391189"/>
          </a:xfrm>
          <a:prstGeom prst="roundRect">
            <a:avLst>
              <a:gd name="adj" fmla="val 8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5463E-3CB7-4D1B-9978-D992AE6CE101}"/>
              </a:ext>
            </a:extLst>
          </p:cNvPr>
          <p:cNvSpPr txBox="1"/>
          <p:nvPr/>
        </p:nvSpPr>
        <p:spPr>
          <a:xfrm>
            <a:off x="6258561" y="1302863"/>
            <a:ext cx="25884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Some Epic Functionality Unavailable</a:t>
            </a:r>
          </a:p>
          <a:p>
            <a:pPr>
              <a:spcAft>
                <a:spcPts val="0"/>
              </a:spcAft>
            </a:pPr>
            <a:r>
              <a:rPr lang="en-US" sz="16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Tues., Aug. 11 at 5 a.m. to Sun., Aug. 15 at 3:30 a.m.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B25E7-D538-4C69-AA07-291556B702EB}"/>
              </a:ext>
            </a:extLst>
          </p:cNvPr>
          <p:cNvSpPr txBox="1"/>
          <p:nvPr/>
        </p:nvSpPr>
        <p:spPr>
          <a:xfrm>
            <a:off x="6350161" y="2687858"/>
            <a:ext cx="240521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Some Epic functions will be unavailable, and no changes or enhancements will be.</a:t>
            </a:r>
          </a:p>
          <a:p>
            <a:pPr marL="233363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You’ll still be able to work in Epic as usual, but you won't be able to do the following: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Apply filters in </a:t>
            </a:r>
            <a:r>
              <a:rPr lang="en-US" sz="1400" b="1" dirty="0">
                <a:latin typeface="Franklin Gothic Book" panose="020B0503020102020204" pitchFamily="34" charset="0"/>
              </a:rPr>
              <a:t>Chart Review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Create, edit and share </a:t>
            </a:r>
            <a:r>
              <a:rPr lang="en-US" sz="1400" b="1" dirty="0" err="1">
                <a:latin typeface="Franklin Gothic Book" panose="020B0503020102020204" pitchFamily="34" charset="0"/>
              </a:rPr>
              <a:t>NoteWriter</a:t>
            </a:r>
            <a:r>
              <a:rPr lang="en-US" sz="1400" dirty="0">
                <a:latin typeface="Franklin Gothic Book" panose="020B0503020102020204" pitchFamily="34" charset="0"/>
              </a:rPr>
              <a:t> macros, </a:t>
            </a:r>
            <a:r>
              <a:rPr lang="en-US" sz="1400" b="1" dirty="0" err="1">
                <a:latin typeface="Franklin Gothic Book" panose="020B0503020102020204" pitchFamily="34" charset="0"/>
              </a:rPr>
              <a:t>SmartPhrases</a:t>
            </a:r>
            <a:r>
              <a:rPr lang="en-US" sz="1400" dirty="0">
                <a:latin typeface="Franklin Gothic Book" panose="020B0503020102020204" pitchFamily="34" charset="0"/>
              </a:rPr>
              <a:t> and </a:t>
            </a:r>
            <a:r>
              <a:rPr lang="en-US" sz="1400" b="1" dirty="0" err="1">
                <a:latin typeface="Franklin Gothic Book" panose="020B0503020102020204" pitchFamily="34" charset="0"/>
              </a:rPr>
              <a:t>SmartLinks</a:t>
            </a:r>
            <a:r>
              <a:rPr lang="en-US" sz="1400" dirty="0">
                <a:latin typeface="Franklin Gothic Book" panose="020B0503020102020204" pitchFamily="34" charset="0"/>
              </a:rPr>
              <a:t>.</a:t>
            </a:r>
          </a:p>
          <a:p>
            <a:pPr lvl="1" indent="-2238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Franklin Gothic Book" panose="020B0503020102020204" pitchFamily="34" charset="0"/>
              </a:rPr>
              <a:t>Create and edit </a:t>
            </a:r>
            <a:r>
              <a:rPr lang="en-US" sz="1400" b="1" dirty="0">
                <a:latin typeface="Franklin Gothic Book" panose="020B0503020102020204" pitchFamily="34" charset="0"/>
              </a:rPr>
              <a:t>In Basket </a:t>
            </a:r>
            <a:r>
              <a:rPr lang="en-US" sz="1400" b="1" dirty="0" err="1">
                <a:latin typeface="Franklin Gothic Book" panose="020B0503020102020204" pitchFamily="34" charset="0"/>
              </a:rPr>
              <a:t>QuickActions</a:t>
            </a:r>
            <a:r>
              <a:rPr lang="en-US" sz="1400" dirty="0">
                <a:latin typeface="Franklin Gothic Book" panose="020B05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932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6275380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Front Desk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Aug. 15 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Front Desk and Scheduling: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290848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Collect E-Signatures on Estimates.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Request E-Signatures in MyChart.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Transcribe Orders.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Template Builders.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Create Cash Drawers (Management Staff).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endParaRPr lang="en-US" dirty="0">
              <a:latin typeface="Franklin Gothic Book" panose="020B05030201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00707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Front Desk/Scheduling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0343f030-45cc-4a71-b2ce-0895be585085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25949</TotalTime>
  <Words>425</Words>
  <Application>Microsoft Office PowerPoint</Application>
  <PresentationFormat>On-screen Show (4:3)</PresentationFormat>
  <Paragraphs>53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Franklin Gothic Book</vt:lpstr>
      <vt:lpstr>Franklin Gothic Heavy</vt:lpstr>
      <vt:lpstr>Franklin Gothic Medium</vt:lpstr>
      <vt:lpstr>4_Epic_Com_CM_Strategy</vt:lpstr>
      <vt:lpstr>Aug. 15 Epic Update</vt:lpstr>
      <vt:lpstr>Next Epic Update</vt:lpstr>
      <vt:lpstr>Prepare for the Update</vt:lpstr>
      <vt:lpstr>Aug. 15 Epic Update</vt:lpstr>
      <vt:lpstr>Top Changes for Front Desk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Fewox, Marcella M.</cp:lastModifiedBy>
  <cp:revision>1202</cp:revision>
  <cp:lastPrinted>2016-02-09T14:44:09Z</cp:lastPrinted>
  <dcterms:created xsi:type="dcterms:W3CDTF">2013-07-26T17:47:46Z</dcterms:created>
  <dcterms:modified xsi:type="dcterms:W3CDTF">2021-07-28T20:07:25Z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