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ppt/tags/tag4.xml" ContentType="application/vnd.openxmlformats-officedocument.presentationml.tags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5.xml" ContentType="application/vnd.openxmlformats-officedocument.presentationml.tags+xml"/>
  <Override PartName="/ppt/notesSlides/notesSlide7.xml" ContentType="application/vnd.openxmlformats-officedocument.presentationml.notesSlide+xml"/>
  <Override PartName="/ppt/tags/tag6.xml" ContentType="application/vnd.openxmlformats-officedocument.presentationml.tags+xml"/>
  <Override PartName="/ppt/notesSlides/notesSlide8.xml" ContentType="application/vnd.openxmlformats-officedocument.presentationml.notesSlide+xml"/>
  <Override PartName="/ppt/tags/tag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3"/>
  </p:notesMasterIdLst>
  <p:handoutMasterIdLst>
    <p:handoutMasterId r:id="rId14"/>
  </p:handoutMasterIdLst>
  <p:sldIdLst>
    <p:sldId id="256" r:id="rId5"/>
    <p:sldId id="351" r:id="rId6"/>
    <p:sldId id="4456" r:id="rId7"/>
    <p:sldId id="4461" r:id="rId8"/>
    <p:sldId id="510" r:id="rId9"/>
    <p:sldId id="4458" r:id="rId10"/>
    <p:sldId id="4459" r:id="rId11"/>
    <p:sldId id="4460" r:id="rId12"/>
  </p:sldIdLst>
  <p:sldSz cx="9144000" cy="6858000" type="screen4x3"/>
  <p:notesSz cx="7010400" cy="9236075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Geneva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Geneva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Geneva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Geneva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Geneva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Geneva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Geneva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Geneva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Geneva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orton, Mark A." initials="NMA" lastIdx="7" clrIdx="0">
    <p:extLst>
      <p:ext uri="{19B8F6BF-5375-455C-9EA6-DF929625EA0E}">
        <p15:presenceInfo xmlns:p15="http://schemas.microsoft.com/office/powerpoint/2012/main" userId="Norton, Mark A." providerId="None"/>
      </p:ext>
    </p:extLst>
  </p:cmAuthor>
  <p:cmAuthor id="2" name="Collier, Jennifer" initials="CJ" lastIdx="1" clrIdx="1">
    <p:extLst>
      <p:ext uri="{19B8F6BF-5375-455C-9EA6-DF929625EA0E}">
        <p15:presenceInfo xmlns:p15="http://schemas.microsoft.com/office/powerpoint/2012/main" userId="S::JCollier@houstonmethodist.org::80396f5c-5c69-4dd9-9d96-137190ee83f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C0C0"/>
    <a:srgbClr val="00FF00"/>
    <a:srgbClr val="FF0000"/>
    <a:srgbClr val="F5F5F5"/>
    <a:srgbClr val="0E3767"/>
    <a:srgbClr val="0E3664"/>
    <a:srgbClr val="0D3562"/>
    <a:srgbClr val="0D2753"/>
    <a:srgbClr val="0D3462"/>
    <a:srgbClr val="0E4B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812" autoAdjust="0"/>
    <p:restoredTop sz="87654" autoAdjust="0"/>
  </p:normalViewPr>
  <p:slideViewPr>
    <p:cSldViewPr snapToGrid="0" snapToObjects="1">
      <p:cViewPr varScale="1">
        <p:scale>
          <a:sx n="96" d="100"/>
          <a:sy n="96" d="100"/>
        </p:scale>
        <p:origin x="2232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7976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5570974-7804-4C18-AB5E-F39581EB95B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488EF843-5B89-4E09-A2F9-7999C7E2A11D}">
      <dgm:prSet/>
      <dgm:spPr/>
      <dgm:t>
        <a:bodyPr/>
        <a:lstStyle/>
        <a:p>
          <a:r>
            <a:rPr lang="en-US" baseline="0" dirty="0">
              <a:latin typeface="Franklin Gothic Book" panose="020B0503020102020204" pitchFamily="34" charset="0"/>
            </a:rPr>
            <a:t>Classroom-based training is assigned in LMS.</a:t>
          </a:r>
          <a:endParaRPr lang="en-US" dirty="0">
            <a:latin typeface="Franklin Gothic Book" panose="020B0503020102020204" pitchFamily="34" charset="0"/>
          </a:endParaRPr>
        </a:p>
      </dgm:t>
    </dgm:pt>
    <dgm:pt modelId="{BF05FD72-FAFD-47B2-9559-92B631BF0547}" type="parTrans" cxnId="{B095F89F-6CE3-45F8-A642-7E8A95B21F65}">
      <dgm:prSet/>
      <dgm:spPr/>
      <dgm:t>
        <a:bodyPr/>
        <a:lstStyle/>
        <a:p>
          <a:endParaRPr lang="en-US"/>
        </a:p>
      </dgm:t>
    </dgm:pt>
    <dgm:pt modelId="{7429B968-1994-4408-BD70-14AC3CE6342E}" type="sibTrans" cxnId="{B095F89F-6CE3-45F8-A642-7E8A95B21F65}">
      <dgm:prSet/>
      <dgm:spPr/>
      <dgm:t>
        <a:bodyPr/>
        <a:lstStyle/>
        <a:p>
          <a:endParaRPr lang="en-US"/>
        </a:p>
      </dgm:t>
    </dgm:pt>
    <dgm:pt modelId="{D5402408-CC52-4E7B-85F8-F3EBD7AA0B07}">
      <dgm:prSet/>
      <dgm:spPr/>
      <dgm:t>
        <a:bodyPr/>
        <a:lstStyle/>
        <a:p>
          <a:r>
            <a:rPr lang="en-US" baseline="0" dirty="0">
              <a:latin typeface="Franklin Gothic Book" panose="020B0503020102020204" pitchFamily="34" charset="0"/>
            </a:rPr>
            <a:t>Impacted nurses need to register in LMS for the applicable </a:t>
          </a:r>
          <a:r>
            <a:rPr lang="en-US" b="1" i="1" baseline="0" dirty="0">
              <a:latin typeface="Franklin Gothic Book" panose="020B0503020102020204" pitchFamily="34" charset="0"/>
            </a:rPr>
            <a:t>Epic IV Pump Integration Training </a:t>
          </a:r>
          <a:r>
            <a:rPr lang="en-US" baseline="0" dirty="0">
              <a:latin typeface="Franklin Gothic Book" panose="020B0503020102020204" pitchFamily="34" charset="0"/>
            </a:rPr>
            <a:t>session for their role.</a:t>
          </a:r>
          <a:endParaRPr lang="en-US" dirty="0">
            <a:latin typeface="Franklin Gothic Book" panose="020B0503020102020204" pitchFamily="34" charset="0"/>
          </a:endParaRPr>
        </a:p>
      </dgm:t>
    </dgm:pt>
    <dgm:pt modelId="{79200974-45A5-4ABC-A756-95BE323E07F1}" type="parTrans" cxnId="{FDB8FC68-0D87-45E4-B365-AF694FED09FC}">
      <dgm:prSet/>
      <dgm:spPr/>
      <dgm:t>
        <a:bodyPr/>
        <a:lstStyle/>
        <a:p>
          <a:endParaRPr lang="en-US"/>
        </a:p>
      </dgm:t>
    </dgm:pt>
    <dgm:pt modelId="{38A25811-5BDC-42C0-88D7-3E3CAEE1E9F3}" type="sibTrans" cxnId="{FDB8FC68-0D87-45E4-B365-AF694FED09FC}">
      <dgm:prSet/>
      <dgm:spPr/>
      <dgm:t>
        <a:bodyPr/>
        <a:lstStyle/>
        <a:p>
          <a:endParaRPr lang="en-US"/>
        </a:p>
      </dgm:t>
    </dgm:pt>
    <dgm:pt modelId="{E2AC050B-910E-45FA-9AEE-7118EA3131C0}">
      <dgm:prSet/>
      <dgm:spPr/>
      <dgm:t>
        <a:bodyPr/>
        <a:lstStyle/>
        <a:p>
          <a:r>
            <a:rPr lang="en-US" b="1" dirty="0">
              <a:latin typeface="Franklin Gothic Book" panose="020B0503020102020204" pitchFamily="34" charset="0"/>
            </a:rPr>
            <a:t>ED Only </a:t>
          </a:r>
          <a:r>
            <a:rPr lang="en-US" dirty="0">
              <a:latin typeface="Franklin Gothic Book" panose="020B0503020102020204" pitchFamily="34" charset="0"/>
            </a:rPr>
            <a:t>- Course ID 1589056</a:t>
          </a:r>
        </a:p>
      </dgm:t>
    </dgm:pt>
    <dgm:pt modelId="{FF35827C-1320-4DD1-BA8F-372701B68BFB}" type="parTrans" cxnId="{741B1328-96D0-48CB-8457-43B085FE732C}">
      <dgm:prSet/>
      <dgm:spPr/>
      <dgm:t>
        <a:bodyPr/>
        <a:lstStyle/>
        <a:p>
          <a:endParaRPr lang="en-US"/>
        </a:p>
      </dgm:t>
    </dgm:pt>
    <dgm:pt modelId="{4FF8D7DB-33CB-4B72-B4E0-A9BE77E6180C}" type="sibTrans" cxnId="{741B1328-96D0-48CB-8457-43B085FE732C}">
      <dgm:prSet/>
      <dgm:spPr/>
      <dgm:t>
        <a:bodyPr/>
        <a:lstStyle/>
        <a:p>
          <a:endParaRPr lang="en-US"/>
        </a:p>
      </dgm:t>
    </dgm:pt>
    <dgm:pt modelId="{187AD545-BB32-475F-AF4A-2CBE076B74C7}">
      <dgm:prSet/>
      <dgm:spPr/>
      <dgm:t>
        <a:bodyPr/>
        <a:lstStyle/>
        <a:p>
          <a:r>
            <a:rPr lang="en-US" b="1">
              <a:latin typeface="Franklin Gothic Book" panose="020B0503020102020204" pitchFamily="34" charset="0"/>
            </a:rPr>
            <a:t>Infusion Therapy Only </a:t>
          </a:r>
          <a:r>
            <a:rPr lang="en-US">
              <a:latin typeface="Franklin Gothic Book" panose="020B0503020102020204" pitchFamily="34" charset="0"/>
            </a:rPr>
            <a:t>- Course ID 1589057</a:t>
          </a:r>
        </a:p>
      </dgm:t>
    </dgm:pt>
    <dgm:pt modelId="{263452CF-D745-41BF-867A-EA9520EA7A40}" type="parTrans" cxnId="{8AB29F08-72DD-4961-B63C-5D6A2F348D1B}">
      <dgm:prSet/>
      <dgm:spPr/>
      <dgm:t>
        <a:bodyPr/>
        <a:lstStyle/>
        <a:p>
          <a:endParaRPr lang="en-US"/>
        </a:p>
      </dgm:t>
    </dgm:pt>
    <dgm:pt modelId="{68A78122-5291-4927-B0D5-40CF87292881}" type="sibTrans" cxnId="{8AB29F08-72DD-4961-B63C-5D6A2F348D1B}">
      <dgm:prSet/>
      <dgm:spPr/>
      <dgm:t>
        <a:bodyPr/>
        <a:lstStyle/>
        <a:p>
          <a:endParaRPr lang="en-US"/>
        </a:p>
      </dgm:t>
    </dgm:pt>
    <dgm:pt modelId="{2A3924C8-699C-4E2F-8C9D-6C64053A987C}">
      <dgm:prSet/>
      <dgm:spPr/>
      <dgm:t>
        <a:bodyPr/>
        <a:lstStyle/>
        <a:p>
          <a:r>
            <a:rPr lang="en-US" b="1" dirty="0">
              <a:latin typeface="Franklin Gothic Book" panose="020B0503020102020204" pitchFamily="34" charset="0"/>
            </a:rPr>
            <a:t>All Other Units </a:t>
          </a:r>
          <a:r>
            <a:rPr lang="en-US" dirty="0">
              <a:latin typeface="Franklin Gothic Book" panose="020B0503020102020204" pitchFamily="34" charset="0"/>
            </a:rPr>
            <a:t>- Course ID 1589055</a:t>
          </a:r>
        </a:p>
      </dgm:t>
    </dgm:pt>
    <dgm:pt modelId="{CB5ED6D5-05EE-419C-87A7-F88031ABB428}" type="parTrans" cxnId="{F77E522E-23E3-420A-8CB5-16E6583535CC}">
      <dgm:prSet/>
      <dgm:spPr/>
      <dgm:t>
        <a:bodyPr/>
        <a:lstStyle/>
        <a:p>
          <a:endParaRPr lang="en-US"/>
        </a:p>
      </dgm:t>
    </dgm:pt>
    <dgm:pt modelId="{B80E5E8B-BD4A-488B-8D2C-389882772244}" type="sibTrans" cxnId="{F77E522E-23E3-420A-8CB5-16E6583535CC}">
      <dgm:prSet/>
      <dgm:spPr/>
      <dgm:t>
        <a:bodyPr/>
        <a:lstStyle/>
        <a:p>
          <a:endParaRPr lang="en-US"/>
        </a:p>
      </dgm:t>
    </dgm:pt>
    <dgm:pt modelId="{619CADCF-F0F6-4ACC-BB4C-3B15DB488E52}">
      <dgm:prSet/>
      <dgm:spPr/>
      <dgm:t>
        <a:bodyPr/>
        <a:lstStyle/>
        <a:p>
          <a:r>
            <a:rPr lang="en-US" baseline="0" dirty="0">
              <a:latin typeface="Franklin Gothic Book" panose="020B0503020102020204" pitchFamily="34" charset="0"/>
            </a:rPr>
            <a:t>Classes are in the </a:t>
          </a:r>
          <a:r>
            <a:rPr lang="en-US" b="1" baseline="0" dirty="0">
              <a:latin typeface="Franklin Gothic Book" panose="020B0503020102020204" pitchFamily="34" charset="0"/>
            </a:rPr>
            <a:t>HMTW Main 3rd Floor Computer Lab </a:t>
          </a:r>
          <a:r>
            <a:rPr lang="en-US" baseline="0" dirty="0">
              <a:latin typeface="Franklin Gothic Book" panose="020B0503020102020204" pitchFamily="34" charset="0"/>
            </a:rPr>
            <a:t>(room 3461).</a:t>
          </a:r>
          <a:endParaRPr lang="en-US" dirty="0">
            <a:latin typeface="Franklin Gothic Book" panose="020B0503020102020204" pitchFamily="34" charset="0"/>
          </a:endParaRPr>
        </a:p>
      </dgm:t>
    </dgm:pt>
    <dgm:pt modelId="{78972233-A479-4B42-875E-E9670DFF9782}" type="parTrans" cxnId="{1AD6FF3B-6452-476C-9DB3-4FBFC8DAFD0D}">
      <dgm:prSet/>
      <dgm:spPr/>
      <dgm:t>
        <a:bodyPr/>
        <a:lstStyle/>
        <a:p>
          <a:endParaRPr lang="en-US"/>
        </a:p>
      </dgm:t>
    </dgm:pt>
    <dgm:pt modelId="{25E3A77B-DBC1-4D6C-B978-16ACC3CEAD71}" type="sibTrans" cxnId="{1AD6FF3B-6452-476C-9DB3-4FBFC8DAFD0D}">
      <dgm:prSet/>
      <dgm:spPr/>
      <dgm:t>
        <a:bodyPr/>
        <a:lstStyle/>
        <a:p>
          <a:endParaRPr lang="en-US"/>
        </a:p>
      </dgm:t>
    </dgm:pt>
    <dgm:pt modelId="{D9CDB27C-7B4C-4AB2-8D20-36DAF4DA937C}">
      <dgm:prSet/>
      <dgm:spPr/>
      <dgm:t>
        <a:bodyPr/>
        <a:lstStyle/>
        <a:p>
          <a:r>
            <a:rPr lang="en-US" baseline="0" dirty="0">
              <a:latin typeface="Franklin Gothic Book" panose="020B0503020102020204" pitchFamily="34" charset="0"/>
            </a:rPr>
            <a:t>Each course is approx. two hours long.</a:t>
          </a:r>
          <a:endParaRPr lang="en-US" dirty="0">
            <a:latin typeface="Franklin Gothic Book" panose="020B0503020102020204" pitchFamily="34" charset="0"/>
          </a:endParaRPr>
        </a:p>
      </dgm:t>
    </dgm:pt>
    <dgm:pt modelId="{506CE00E-02E4-4E99-9D6C-54E4DC89FB46}" type="parTrans" cxnId="{B24EE630-5F54-41F5-B202-D90B273D9DC0}">
      <dgm:prSet/>
      <dgm:spPr/>
      <dgm:t>
        <a:bodyPr/>
        <a:lstStyle/>
        <a:p>
          <a:endParaRPr lang="en-US"/>
        </a:p>
      </dgm:t>
    </dgm:pt>
    <dgm:pt modelId="{2D27D438-E68A-4045-BC89-8B2B3F573A99}" type="sibTrans" cxnId="{B24EE630-5F54-41F5-B202-D90B273D9DC0}">
      <dgm:prSet/>
      <dgm:spPr/>
      <dgm:t>
        <a:bodyPr/>
        <a:lstStyle/>
        <a:p>
          <a:endParaRPr lang="en-US"/>
        </a:p>
      </dgm:t>
    </dgm:pt>
    <dgm:pt modelId="{C7626F42-DA93-4D87-82F6-5874B888115F}">
      <dgm:prSet/>
      <dgm:spPr/>
      <dgm:t>
        <a:bodyPr/>
        <a:lstStyle/>
        <a:p>
          <a:r>
            <a:rPr lang="en-US" baseline="0" dirty="0">
              <a:latin typeface="Franklin Gothic Book" panose="020B0503020102020204" pitchFamily="34" charset="0"/>
            </a:rPr>
            <a:t>Deadline for training completion is </a:t>
          </a:r>
          <a:r>
            <a:rPr lang="en-US" b="1" baseline="0" dirty="0">
              <a:latin typeface="Franklin Gothic Book" panose="020B0503020102020204" pitchFamily="34" charset="0"/>
            </a:rPr>
            <a:t>Fri., June 4</a:t>
          </a:r>
          <a:r>
            <a:rPr lang="en-US" baseline="0" dirty="0">
              <a:latin typeface="Franklin Gothic Book" panose="020B0503020102020204" pitchFamily="34" charset="0"/>
            </a:rPr>
            <a:t>.</a:t>
          </a:r>
          <a:endParaRPr lang="en-US" dirty="0">
            <a:latin typeface="Franklin Gothic Book" panose="020B0503020102020204" pitchFamily="34" charset="0"/>
          </a:endParaRPr>
        </a:p>
      </dgm:t>
    </dgm:pt>
    <dgm:pt modelId="{398C0FA3-F9FB-4838-8AF9-638778C37EBA}" type="parTrans" cxnId="{AA241EB7-8E28-49BB-B84A-6CCD7B0192AF}">
      <dgm:prSet/>
      <dgm:spPr/>
      <dgm:t>
        <a:bodyPr/>
        <a:lstStyle/>
        <a:p>
          <a:endParaRPr lang="en-US"/>
        </a:p>
      </dgm:t>
    </dgm:pt>
    <dgm:pt modelId="{0EBEDD7E-B928-4A74-88B8-CA25A37B9A84}" type="sibTrans" cxnId="{AA241EB7-8E28-49BB-B84A-6CCD7B0192AF}">
      <dgm:prSet/>
      <dgm:spPr/>
      <dgm:t>
        <a:bodyPr/>
        <a:lstStyle/>
        <a:p>
          <a:endParaRPr lang="en-US"/>
        </a:p>
      </dgm:t>
    </dgm:pt>
    <dgm:pt modelId="{2336D728-90F5-4411-A5A5-F177BFB86982}" type="pres">
      <dgm:prSet presAssocID="{55570974-7804-4C18-AB5E-F39581EB95B9}" presName="linear" presStyleCnt="0">
        <dgm:presLayoutVars>
          <dgm:animLvl val="lvl"/>
          <dgm:resizeHandles val="exact"/>
        </dgm:presLayoutVars>
      </dgm:prSet>
      <dgm:spPr/>
    </dgm:pt>
    <dgm:pt modelId="{0D85DB39-E91F-4589-9A2F-5911E0142A2F}" type="pres">
      <dgm:prSet presAssocID="{488EF843-5B89-4E09-A2F9-7999C7E2A11D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A8BC7AD8-A031-460B-BB20-ADDEFAEF78FA}" type="pres">
      <dgm:prSet presAssocID="{7429B968-1994-4408-BD70-14AC3CE6342E}" presName="spacer" presStyleCnt="0"/>
      <dgm:spPr/>
    </dgm:pt>
    <dgm:pt modelId="{AD6767B2-D2D3-4F34-AECC-A105AB9672F6}" type="pres">
      <dgm:prSet presAssocID="{D5402408-CC52-4E7B-85F8-F3EBD7AA0B07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6BFCA93D-D32E-4EC9-9D89-8679D3B61B39}" type="pres">
      <dgm:prSet presAssocID="{D5402408-CC52-4E7B-85F8-F3EBD7AA0B07}" presName="childText" presStyleLbl="revTx" presStyleIdx="0" presStyleCnt="1">
        <dgm:presLayoutVars>
          <dgm:bulletEnabled val="1"/>
        </dgm:presLayoutVars>
      </dgm:prSet>
      <dgm:spPr/>
    </dgm:pt>
    <dgm:pt modelId="{C5627938-F35F-49AF-8749-010C31F4A9D7}" type="pres">
      <dgm:prSet presAssocID="{619CADCF-F0F6-4ACC-BB4C-3B15DB488E52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95DD409A-2866-491D-B3ED-C401905B2161}" type="pres">
      <dgm:prSet presAssocID="{25E3A77B-DBC1-4D6C-B978-16ACC3CEAD71}" presName="spacer" presStyleCnt="0"/>
      <dgm:spPr/>
    </dgm:pt>
    <dgm:pt modelId="{6FDEA39A-37A5-4322-9ACD-D5A1155C4B10}" type="pres">
      <dgm:prSet presAssocID="{D9CDB27C-7B4C-4AB2-8D20-36DAF4DA937C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4D934370-D8FB-44EE-A59E-2A6FCD8A7334}" type="pres">
      <dgm:prSet presAssocID="{2D27D438-E68A-4045-BC89-8B2B3F573A99}" presName="spacer" presStyleCnt="0"/>
      <dgm:spPr/>
    </dgm:pt>
    <dgm:pt modelId="{3CC77073-8AF9-46F5-BDCC-8519AFCFC03F}" type="pres">
      <dgm:prSet presAssocID="{C7626F42-DA93-4D87-82F6-5874B888115F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80FC1A02-632B-4205-96DF-FB34A2E30F8B}" type="presOf" srcId="{D5402408-CC52-4E7B-85F8-F3EBD7AA0B07}" destId="{AD6767B2-D2D3-4F34-AECC-A105AB9672F6}" srcOrd="0" destOrd="0" presId="urn:microsoft.com/office/officeart/2005/8/layout/vList2"/>
    <dgm:cxn modelId="{8AB29F08-72DD-4961-B63C-5D6A2F348D1B}" srcId="{D5402408-CC52-4E7B-85F8-F3EBD7AA0B07}" destId="{187AD545-BB32-475F-AF4A-2CBE076B74C7}" srcOrd="1" destOrd="0" parTransId="{263452CF-D745-41BF-867A-EA9520EA7A40}" sibTransId="{68A78122-5291-4927-B0D5-40CF87292881}"/>
    <dgm:cxn modelId="{2E74471A-A8EC-4731-89A9-D5F319632F2A}" type="presOf" srcId="{D9CDB27C-7B4C-4AB2-8D20-36DAF4DA937C}" destId="{6FDEA39A-37A5-4322-9ACD-D5A1155C4B10}" srcOrd="0" destOrd="0" presId="urn:microsoft.com/office/officeart/2005/8/layout/vList2"/>
    <dgm:cxn modelId="{7381D31D-4A00-4B0D-91E0-CA2CEEE61D02}" type="presOf" srcId="{E2AC050B-910E-45FA-9AEE-7118EA3131C0}" destId="{6BFCA93D-D32E-4EC9-9D89-8679D3B61B39}" srcOrd="0" destOrd="0" presId="urn:microsoft.com/office/officeart/2005/8/layout/vList2"/>
    <dgm:cxn modelId="{741B1328-96D0-48CB-8457-43B085FE732C}" srcId="{D5402408-CC52-4E7B-85F8-F3EBD7AA0B07}" destId="{E2AC050B-910E-45FA-9AEE-7118EA3131C0}" srcOrd="0" destOrd="0" parTransId="{FF35827C-1320-4DD1-BA8F-372701B68BFB}" sibTransId="{4FF8D7DB-33CB-4B72-B4E0-A9BE77E6180C}"/>
    <dgm:cxn modelId="{F77E522E-23E3-420A-8CB5-16E6583535CC}" srcId="{D5402408-CC52-4E7B-85F8-F3EBD7AA0B07}" destId="{2A3924C8-699C-4E2F-8C9D-6C64053A987C}" srcOrd="2" destOrd="0" parTransId="{CB5ED6D5-05EE-419C-87A7-F88031ABB428}" sibTransId="{B80E5E8B-BD4A-488B-8D2C-389882772244}"/>
    <dgm:cxn modelId="{B24EE630-5F54-41F5-B202-D90B273D9DC0}" srcId="{55570974-7804-4C18-AB5E-F39581EB95B9}" destId="{D9CDB27C-7B4C-4AB2-8D20-36DAF4DA937C}" srcOrd="3" destOrd="0" parTransId="{506CE00E-02E4-4E99-9D6C-54E4DC89FB46}" sibTransId="{2D27D438-E68A-4045-BC89-8B2B3F573A99}"/>
    <dgm:cxn modelId="{1AD6FF3B-6452-476C-9DB3-4FBFC8DAFD0D}" srcId="{55570974-7804-4C18-AB5E-F39581EB95B9}" destId="{619CADCF-F0F6-4ACC-BB4C-3B15DB488E52}" srcOrd="2" destOrd="0" parTransId="{78972233-A479-4B42-875E-E9670DFF9782}" sibTransId="{25E3A77B-DBC1-4D6C-B978-16ACC3CEAD71}"/>
    <dgm:cxn modelId="{FDB8FC68-0D87-45E4-B365-AF694FED09FC}" srcId="{55570974-7804-4C18-AB5E-F39581EB95B9}" destId="{D5402408-CC52-4E7B-85F8-F3EBD7AA0B07}" srcOrd="1" destOrd="0" parTransId="{79200974-45A5-4ABC-A756-95BE323E07F1}" sibTransId="{38A25811-5BDC-42C0-88D7-3E3CAEE1E9F3}"/>
    <dgm:cxn modelId="{C6481E52-3C03-4642-9A40-D031EFA44815}" type="presOf" srcId="{2A3924C8-699C-4E2F-8C9D-6C64053A987C}" destId="{6BFCA93D-D32E-4EC9-9D89-8679D3B61B39}" srcOrd="0" destOrd="2" presId="urn:microsoft.com/office/officeart/2005/8/layout/vList2"/>
    <dgm:cxn modelId="{CF1B0E5A-B38B-49A8-B239-DEDF86766B37}" type="presOf" srcId="{488EF843-5B89-4E09-A2F9-7999C7E2A11D}" destId="{0D85DB39-E91F-4589-9A2F-5911E0142A2F}" srcOrd="0" destOrd="0" presId="urn:microsoft.com/office/officeart/2005/8/layout/vList2"/>
    <dgm:cxn modelId="{B7A8658B-E177-42AD-80EA-88083208F112}" type="presOf" srcId="{187AD545-BB32-475F-AF4A-2CBE076B74C7}" destId="{6BFCA93D-D32E-4EC9-9D89-8679D3B61B39}" srcOrd="0" destOrd="1" presId="urn:microsoft.com/office/officeart/2005/8/layout/vList2"/>
    <dgm:cxn modelId="{B095F89F-6CE3-45F8-A642-7E8A95B21F65}" srcId="{55570974-7804-4C18-AB5E-F39581EB95B9}" destId="{488EF843-5B89-4E09-A2F9-7999C7E2A11D}" srcOrd="0" destOrd="0" parTransId="{BF05FD72-FAFD-47B2-9559-92B631BF0547}" sibTransId="{7429B968-1994-4408-BD70-14AC3CE6342E}"/>
    <dgm:cxn modelId="{4A3599B4-E2FE-4548-BD4C-C4C04AF41C1E}" type="presOf" srcId="{619CADCF-F0F6-4ACC-BB4C-3B15DB488E52}" destId="{C5627938-F35F-49AF-8749-010C31F4A9D7}" srcOrd="0" destOrd="0" presId="urn:microsoft.com/office/officeart/2005/8/layout/vList2"/>
    <dgm:cxn modelId="{AA241EB7-8E28-49BB-B84A-6CCD7B0192AF}" srcId="{55570974-7804-4C18-AB5E-F39581EB95B9}" destId="{C7626F42-DA93-4D87-82F6-5874B888115F}" srcOrd="4" destOrd="0" parTransId="{398C0FA3-F9FB-4838-8AF9-638778C37EBA}" sibTransId="{0EBEDD7E-B928-4A74-88B8-CA25A37B9A84}"/>
    <dgm:cxn modelId="{5D6F77EA-757F-4C57-B88B-29C433EADB59}" type="presOf" srcId="{C7626F42-DA93-4D87-82F6-5874B888115F}" destId="{3CC77073-8AF9-46F5-BDCC-8519AFCFC03F}" srcOrd="0" destOrd="0" presId="urn:microsoft.com/office/officeart/2005/8/layout/vList2"/>
    <dgm:cxn modelId="{B8CF5BFF-2479-42C7-BECC-25C3C05377DA}" type="presOf" srcId="{55570974-7804-4C18-AB5E-F39581EB95B9}" destId="{2336D728-90F5-4411-A5A5-F177BFB86982}" srcOrd="0" destOrd="0" presId="urn:microsoft.com/office/officeart/2005/8/layout/vList2"/>
    <dgm:cxn modelId="{E6E96E54-0338-4C05-B9AA-3922F471A803}" type="presParOf" srcId="{2336D728-90F5-4411-A5A5-F177BFB86982}" destId="{0D85DB39-E91F-4589-9A2F-5911E0142A2F}" srcOrd="0" destOrd="0" presId="urn:microsoft.com/office/officeart/2005/8/layout/vList2"/>
    <dgm:cxn modelId="{6747C08E-4C7D-45BF-997F-8F2F08DE0880}" type="presParOf" srcId="{2336D728-90F5-4411-A5A5-F177BFB86982}" destId="{A8BC7AD8-A031-460B-BB20-ADDEFAEF78FA}" srcOrd="1" destOrd="0" presId="urn:microsoft.com/office/officeart/2005/8/layout/vList2"/>
    <dgm:cxn modelId="{B5EF954F-D5E4-4E9C-A4F3-ACB81BCABB6D}" type="presParOf" srcId="{2336D728-90F5-4411-A5A5-F177BFB86982}" destId="{AD6767B2-D2D3-4F34-AECC-A105AB9672F6}" srcOrd="2" destOrd="0" presId="urn:microsoft.com/office/officeart/2005/8/layout/vList2"/>
    <dgm:cxn modelId="{0FB444B6-14C8-45F9-9BA0-AA134068DF30}" type="presParOf" srcId="{2336D728-90F5-4411-A5A5-F177BFB86982}" destId="{6BFCA93D-D32E-4EC9-9D89-8679D3B61B39}" srcOrd="3" destOrd="0" presId="urn:microsoft.com/office/officeart/2005/8/layout/vList2"/>
    <dgm:cxn modelId="{227E48C8-234D-43C9-86A3-71E1C4281E70}" type="presParOf" srcId="{2336D728-90F5-4411-A5A5-F177BFB86982}" destId="{C5627938-F35F-49AF-8749-010C31F4A9D7}" srcOrd="4" destOrd="0" presId="urn:microsoft.com/office/officeart/2005/8/layout/vList2"/>
    <dgm:cxn modelId="{ECE3B6E7-136D-41D1-9663-5DB241DA498F}" type="presParOf" srcId="{2336D728-90F5-4411-A5A5-F177BFB86982}" destId="{95DD409A-2866-491D-B3ED-C401905B2161}" srcOrd="5" destOrd="0" presId="urn:microsoft.com/office/officeart/2005/8/layout/vList2"/>
    <dgm:cxn modelId="{7B8EA0FE-63A0-4F59-A07B-879CAA2AFDC0}" type="presParOf" srcId="{2336D728-90F5-4411-A5A5-F177BFB86982}" destId="{6FDEA39A-37A5-4322-9ACD-D5A1155C4B10}" srcOrd="6" destOrd="0" presId="urn:microsoft.com/office/officeart/2005/8/layout/vList2"/>
    <dgm:cxn modelId="{64A2D596-389B-40C7-A244-49027BE487A7}" type="presParOf" srcId="{2336D728-90F5-4411-A5A5-F177BFB86982}" destId="{4D934370-D8FB-44EE-A59E-2A6FCD8A7334}" srcOrd="7" destOrd="0" presId="urn:microsoft.com/office/officeart/2005/8/layout/vList2"/>
    <dgm:cxn modelId="{E241D3E7-716A-4ACD-B9A8-D4340827442E}" type="presParOf" srcId="{2336D728-90F5-4411-A5A5-F177BFB86982}" destId="{3CC77073-8AF9-46F5-BDCC-8519AFCFC03F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85DB39-E91F-4589-9A2F-5911E0142A2F}">
      <dsp:nvSpPr>
        <dsp:cNvPr id="0" name=""/>
        <dsp:cNvSpPr/>
      </dsp:nvSpPr>
      <dsp:spPr>
        <a:xfrm>
          <a:off x="0" y="53298"/>
          <a:ext cx="5111751" cy="8441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baseline="0" dirty="0">
              <a:latin typeface="Franklin Gothic Book" panose="020B0503020102020204" pitchFamily="34" charset="0"/>
            </a:rPr>
            <a:t>Classroom-based training is assigned in LMS.</a:t>
          </a:r>
          <a:endParaRPr lang="en-US" sz="1600" kern="1200" dirty="0">
            <a:latin typeface="Franklin Gothic Book" panose="020B0503020102020204" pitchFamily="34" charset="0"/>
          </a:endParaRPr>
        </a:p>
      </dsp:txBody>
      <dsp:txXfrm>
        <a:off x="41208" y="94506"/>
        <a:ext cx="5029335" cy="761738"/>
      </dsp:txXfrm>
    </dsp:sp>
    <dsp:sp modelId="{AD6767B2-D2D3-4F34-AECC-A105AB9672F6}">
      <dsp:nvSpPr>
        <dsp:cNvPr id="0" name=""/>
        <dsp:cNvSpPr/>
      </dsp:nvSpPr>
      <dsp:spPr>
        <a:xfrm>
          <a:off x="0" y="943533"/>
          <a:ext cx="5111751" cy="8441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baseline="0" dirty="0">
              <a:latin typeface="Franklin Gothic Book" panose="020B0503020102020204" pitchFamily="34" charset="0"/>
            </a:rPr>
            <a:t>Impacted nurses need to register in LMS for the applicable </a:t>
          </a:r>
          <a:r>
            <a:rPr lang="en-US" sz="1600" b="1" i="1" kern="1200" baseline="0" dirty="0">
              <a:latin typeface="Franklin Gothic Book" panose="020B0503020102020204" pitchFamily="34" charset="0"/>
            </a:rPr>
            <a:t>Epic IV Pump Integration Training </a:t>
          </a:r>
          <a:r>
            <a:rPr lang="en-US" sz="1600" kern="1200" baseline="0" dirty="0">
              <a:latin typeface="Franklin Gothic Book" panose="020B0503020102020204" pitchFamily="34" charset="0"/>
            </a:rPr>
            <a:t>session for their role.</a:t>
          </a:r>
          <a:endParaRPr lang="en-US" sz="1600" kern="1200" dirty="0">
            <a:latin typeface="Franklin Gothic Book" panose="020B0503020102020204" pitchFamily="34" charset="0"/>
          </a:endParaRPr>
        </a:p>
      </dsp:txBody>
      <dsp:txXfrm>
        <a:off x="41208" y="984741"/>
        <a:ext cx="5029335" cy="761738"/>
      </dsp:txXfrm>
    </dsp:sp>
    <dsp:sp modelId="{6BFCA93D-D32E-4EC9-9D89-8679D3B61B39}">
      <dsp:nvSpPr>
        <dsp:cNvPr id="0" name=""/>
        <dsp:cNvSpPr/>
      </dsp:nvSpPr>
      <dsp:spPr>
        <a:xfrm>
          <a:off x="0" y="1787687"/>
          <a:ext cx="5111751" cy="579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2298" tIns="20320" rIns="113792" bIns="2032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200" b="1" kern="1200" dirty="0">
              <a:latin typeface="Franklin Gothic Book" panose="020B0503020102020204" pitchFamily="34" charset="0"/>
            </a:rPr>
            <a:t>ED Only </a:t>
          </a:r>
          <a:r>
            <a:rPr lang="en-US" sz="1200" kern="1200" dirty="0">
              <a:latin typeface="Franklin Gothic Book" panose="020B0503020102020204" pitchFamily="34" charset="0"/>
            </a:rPr>
            <a:t>- Course ID 1589056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200" b="1" kern="1200">
              <a:latin typeface="Franklin Gothic Book" panose="020B0503020102020204" pitchFamily="34" charset="0"/>
            </a:rPr>
            <a:t>Infusion Therapy Only </a:t>
          </a:r>
          <a:r>
            <a:rPr lang="en-US" sz="1200" kern="1200">
              <a:latin typeface="Franklin Gothic Book" panose="020B0503020102020204" pitchFamily="34" charset="0"/>
            </a:rPr>
            <a:t>- Course ID 1589057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200" b="1" kern="1200" dirty="0">
              <a:latin typeface="Franklin Gothic Book" panose="020B0503020102020204" pitchFamily="34" charset="0"/>
            </a:rPr>
            <a:t>All Other Units </a:t>
          </a:r>
          <a:r>
            <a:rPr lang="en-US" sz="1200" kern="1200" dirty="0">
              <a:latin typeface="Franklin Gothic Book" panose="020B0503020102020204" pitchFamily="34" charset="0"/>
            </a:rPr>
            <a:t>- Course ID 1589055</a:t>
          </a:r>
        </a:p>
      </dsp:txBody>
      <dsp:txXfrm>
        <a:off x="0" y="1787687"/>
        <a:ext cx="5111751" cy="579600"/>
      </dsp:txXfrm>
    </dsp:sp>
    <dsp:sp modelId="{C5627938-F35F-49AF-8749-010C31F4A9D7}">
      <dsp:nvSpPr>
        <dsp:cNvPr id="0" name=""/>
        <dsp:cNvSpPr/>
      </dsp:nvSpPr>
      <dsp:spPr>
        <a:xfrm>
          <a:off x="0" y="2367288"/>
          <a:ext cx="5111751" cy="8441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baseline="0" dirty="0">
              <a:latin typeface="Franklin Gothic Book" panose="020B0503020102020204" pitchFamily="34" charset="0"/>
            </a:rPr>
            <a:t>Classes are in the </a:t>
          </a:r>
          <a:r>
            <a:rPr lang="en-US" sz="1600" b="1" kern="1200" baseline="0" dirty="0">
              <a:latin typeface="Franklin Gothic Book" panose="020B0503020102020204" pitchFamily="34" charset="0"/>
            </a:rPr>
            <a:t>HMTW Main 3rd Floor Computer Lab </a:t>
          </a:r>
          <a:r>
            <a:rPr lang="en-US" sz="1600" kern="1200" baseline="0" dirty="0">
              <a:latin typeface="Franklin Gothic Book" panose="020B0503020102020204" pitchFamily="34" charset="0"/>
            </a:rPr>
            <a:t>(room 3461).</a:t>
          </a:r>
          <a:endParaRPr lang="en-US" sz="1600" kern="1200" dirty="0">
            <a:latin typeface="Franklin Gothic Book" panose="020B0503020102020204" pitchFamily="34" charset="0"/>
          </a:endParaRPr>
        </a:p>
      </dsp:txBody>
      <dsp:txXfrm>
        <a:off x="41208" y="2408496"/>
        <a:ext cx="5029335" cy="761738"/>
      </dsp:txXfrm>
    </dsp:sp>
    <dsp:sp modelId="{6FDEA39A-37A5-4322-9ACD-D5A1155C4B10}">
      <dsp:nvSpPr>
        <dsp:cNvPr id="0" name=""/>
        <dsp:cNvSpPr/>
      </dsp:nvSpPr>
      <dsp:spPr>
        <a:xfrm>
          <a:off x="0" y="3257522"/>
          <a:ext cx="5111751" cy="8441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baseline="0" dirty="0">
              <a:latin typeface="Franklin Gothic Book" panose="020B0503020102020204" pitchFamily="34" charset="0"/>
            </a:rPr>
            <a:t>Each course is approx. two hours long.</a:t>
          </a:r>
          <a:endParaRPr lang="en-US" sz="1600" kern="1200" dirty="0">
            <a:latin typeface="Franklin Gothic Book" panose="020B0503020102020204" pitchFamily="34" charset="0"/>
          </a:endParaRPr>
        </a:p>
      </dsp:txBody>
      <dsp:txXfrm>
        <a:off x="41208" y="3298730"/>
        <a:ext cx="5029335" cy="761738"/>
      </dsp:txXfrm>
    </dsp:sp>
    <dsp:sp modelId="{3CC77073-8AF9-46F5-BDCC-8519AFCFC03F}">
      <dsp:nvSpPr>
        <dsp:cNvPr id="0" name=""/>
        <dsp:cNvSpPr/>
      </dsp:nvSpPr>
      <dsp:spPr>
        <a:xfrm>
          <a:off x="0" y="4147757"/>
          <a:ext cx="5111751" cy="8441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baseline="0" dirty="0">
              <a:latin typeface="Franklin Gothic Book" panose="020B0503020102020204" pitchFamily="34" charset="0"/>
            </a:rPr>
            <a:t>Deadline for training completion is </a:t>
          </a:r>
          <a:r>
            <a:rPr lang="en-US" sz="1600" b="1" kern="1200" baseline="0" dirty="0">
              <a:latin typeface="Franklin Gothic Book" panose="020B0503020102020204" pitchFamily="34" charset="0"/>
            </a:rPr>
            <a:t>Fri., June 4</a:t>
          </a:r>
          <a:r>
            <a:rPr lang="en-US" sz="1600" kern="1200" baseline="0" dirty="0">
              <a:latin typeface="Franklin Gothic Book" panose="020B0503020102020204" pitchFamily="34" charset="0"/>
            </a:rPr>
            <a:t>.</a:t>
          </a:r>
          <a:endParaRPr lang="en-US" sz="1600" kern="1200" dirty="0">
            <a:latin typeface="Franklin Gothic Book" panose="020B0503020102020204" pitchFamily="34" charset="0"/>
          </a:endParaRPr>
        </a:p>
      </dsp:txBody>
      <dsp:txXfrm>
        <a:off x="41208" y="4188965"/>
        <a:ext cx="5029335" cy="7617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155" cy="4624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Franklin Gothic Book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673" y="0"/>
            <a:ext cx="3038155" cy="46245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Franklin Gothic Book" pitchFamily="34" charset="0"/>
              </a:defRPr>
            </a:lvl1pPr>
          </a:lstStyle>
          <a:p>
            <a:pPr>
              <a:defRPr/>
            </a:pPr>
            <a:fld id="{9CA1FBEE-7F16-4AFC-8A00-3E0513785E11}" type="datetime1">
              <a:rPr lang="en-US" altLang="en-US"/>
              <a:pPr>
                <a:defRPr/>
              </a:pPr>
              <a:t>5/20/2021</a:t>
            </a:fld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1992"/>
            <a:ext cx="3038155" cy="4624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Franklin Gothic Book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673" y="8771992"/>
            <a:ext cx="3038155" cy="46245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Franklin Gothic Book" pitchFamily="34" charset="0"/>
              </a:defRPr>
            </a:lvl1pPr>
          </a:lstStyle>
          <a:p>
            <a:pPr>
              <a:defRPr/>
            </a:pPr>
            <a:fld id="{265B2106-7BBA-48E7-94D2-77213736104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03782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155" cy="4624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Franklin Gothic Book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673" y="0"/>
            <a:ext cx="3038155" cy="46245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Franklin Gothic Book" pitchFamily="34" charset="0"/>
              </a:defRPr>
            </a:lvl1pPr>
          </a:lstStyle>
          <a:p>
            <a:pPr>
              <a:defRPr/>
            </a:pPr>
            <a:fld id="{97E2AA78-48FA-4FD3-B0A7-A3FC11517C03}" type="datetime1">
              <a:rPr lang="en-US" altLang="en-US"/>
              <a:pPr>
                <a:defRPr/>
              </a:pPr>
              <a:t>5/20/2021</a:t>
            </a:fld>
            <a:endParaRPr lang="en-US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692150"/>
            <a:ext cx="4616450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355" y="4386810"/>
            <a:ext cx="5607691" cy="41572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1992"/>
            <a:ext cx="3038155" cy="4624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Franklin Gothic Book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673" y="8771992"/>
            <a:ext cx="3038155" cy="46245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Franklin Gothic Book" pitchFamily="34" charset="0"/>
              </a:defRPr>
            </a:lvl1pPr>
          </a:lstStyle>
          <a:p>
            <a:pPr>
              <a:defRPr/>
            </a:pPr>
            <a:fld id="{143D5366-2523-4499-8432-280F224C7D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98495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Franklin Gothic Book" pitchFamily="34" charset="0"/>
        <a:ea typeface="Geneva" charset="-128"/>
        <a:cs typeface="Franklin Gothic Book" pitchFamily="34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Franklin Gothic Book" pitchFamily="34" charset="0"/>
        <a:ea typeface="Geneva" charset="-128"/>
        <a:cs typeface="Franklin Gothic Book" pitchFamily="34" charset="0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Franklin Gothic Book" pitchFamily="34" charset="0"/>
        <a:ea typeface="MS PGothic" pitchFamily="34" charset="-128"/>
        <a:cs typeface="MS PGothic" pitchFamily="34" charset="-128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Franklin Gothic Book" pitchFamily="34" charset="0"/>
        <a:ea typeface="MS PGothic" pitchFamily="34" charset="-128"/>
        <a:cs typeface="MS PGothic" pitchFamily="34" charset="-128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Franklin Gothic Book" pitchFamily="34" charset="0"/>
        <a:ea typeface="MS PGothic" pitchFamily="34" charset="-128"/>
        <a:cs typeface="MS PGothic" pitchFamily="34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3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5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4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6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5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7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6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8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/>
            <a:fld id="{6E129B90-5C42-4A36-AD54-D5EAE982C925}" type="slidenum">
              <a:rPr lang="en-US" altLang="en-US" smtClean="0">
                <a:latin typeface="Franklin Gothic Book" pitchFamily="34" charset="0"/>
              </a:rPr>
              <a:pPr eaLnBrk="1" hangingPunct="1"/>
              <a:t>1</a:t>
            </a:fld>
            <a:endParaRPr lang="en-US" altLang="en-US" dirty="0">
              <a:latin typeface="Franklin Gothic Boo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0876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549528-D547-4E6C-9BA1-1E53DF8EB1D2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233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549528-D547-4E6C-9BA1-1E53DF8EB1D2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6297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549528-D547-4E6C-9BA1-1E53DF8EB1D2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8410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549528-D547-4E6C-9BA1-1E53DF8EB1D2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4802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549528-D547-4E6C-9BA1-1E53DF8EB1D2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9868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549528-D547-4E6C-9BA1-1E53DF8EB1D2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9028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549528-D547-4E6C-9BA1-1E53DF8EB1D2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244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975" y="5356225"/>
            <a:ext cx="216058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F4F7B7A7-EB26-43F6-85F2-4DCAA2621D1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5469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975" y="5356225"/>
            <a:ext cx="216058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 userDrawn="1"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90606472-47BF-4824-AADF-FB7626CBF00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8394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4ADB16A8-CF88-48AA-8024-BD47E2E17BE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40449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4AF934-113C-4D3A-8CFA-E67F5830437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18481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BCC4B9-4306-4042-A5DA-5D30DFDC50A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1210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403CE3-3553-4C76-AA27-7900CD1DA9A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6603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B2436B-DAD9-41D9-B37F-2BF0F7EDB2B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07062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397351-EEE4-40DA-8199-62CF5EA910A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642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A64AF4-254A-4AA2-AAD7-C55C77CE056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03292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0" y="2286000"/>
            <a:ext cx="9144000" cy="228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4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6363" y="2830513"/>
            <a:ext cx="3851275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5754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042025" y="0"/>
            <a:ext cx="3101975" cy="1143000"/>
          </a:xfrm>
          <a:prstGeom prst="rect">
            <a:avLst/>
          </a:prstGeom>
          <a:solidFill>
            <a:srgbClr val="F0F4F8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" y="1"/>
            <a:ext cx="6042025" cy="1143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030" name="Picture 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0688" y="338138"/>
            <a:ext cx="17621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0F65F7F9-3BF0-49D6-8843-BA89C367F8E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5" r:id="rId1"/>
    <p:sldLayoutId id="2147483966" r:id="rId2"/>
    <p:sldLayoutId id="2147483967" r:id="rId3"/>
    <p:sldLayoutId id="2147483959" r:id="rId4"/>
    <p:sldLayoutId id="2147483960" r:id="rId5"/>
    <p:sldLayoutId id="2147483961" r:id="rId6"/>
    <p:sldLayoutId id="2147483962" r:id="rId7"/>
    <p:sldLayoutId id="2147483963" r:id="rId8"/>
    <p:sldLayoutId id="2147483964" r:id="rId9"/>
    <p:sldLayoutId id="2147483968" r:id="rId10"/>
  </p:sldLayoutIdLst>
  <p:hf hdr="0" ft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Franklin Gothic Book" pitchFamily="34" charset="0"/>
          <a:ea typeface="Franklin Gothic Book" pitchFamily="34" charset="0"/>
          <a:cs typeface="Franklin Gothic Book" pitchFamily="34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Franklin Gothic Book" pitchFamily="34" charset="0"/>
          <a:ea typeface="Franklin Gothic Book" pitchFamily="34" charset="0"/>
          <a:cs typeface="Franklin Gothic Book" pitchFamily="34" charset="0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Franklin Gothic Book" pitchFamily="34" charset="0"/>
          <a:ea typeface="MS PGothic" pitchFamily="34" charset="-128"/>
          <a:cs typeface="MS PGothic" pitchFamily="34" charset="-128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Franklin Gothic Book" pitchFamily="34" charset="0"/>
          <a:ea typeface="MS PGothic" pitchFamily="34" charset="-128"/>
          <a:cs typeface="MS PGothic" pitchFamily="34" charset="-128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Franklin Gothic Book" pitchFamily="34" charset="0"/>
          <a:ea typeface="MS PGothic" pitchFamily="34" charset="-128"/>
          <a:cs typeface="MS PGothic" pitchFamily="34" charset="-128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hyperlink" Target="https://forms.office.com/1sBWS3XHhm" TargetMode="External"/><Relationship Id="rId9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84"/>
          <p:cNvSpPr>
            <a:spLocks noGrp="1"/>
          </p:cNvSpPr>
          <p:nvPr>
            <p:ph type="title"/>
          </p:nvPr>
        </p:nvSpPr>
        <p:spPr bwMode="auto">
          <a:xfrm>
            <a:off x="0" y="2165350"/>
            <a:ext cx="8890461" cy="1363042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>
                <a:latin typeface="Franklin Gothic Book" pitchFamily="34" charset="0"/>
                <a:cs typeface="Franklin Gothic Book" pitchFamily="34" charset="0"/>
              </a:rPr>
              <a:t>IV Pump Integration with Epic</a:t>
            </a:r>
            <a:br>
              <a:rPr lang="en-US" altLang="en-US" dirty="0">
                <a:latin typeface="Franklin Gothic Book" pitchFamily="34" charset="0"/>
                <a:cs typeface="Franklin Gothic Book" pitchFamily="34" charset="0"/>
              </a:rPr>
            </a:br>
            <a:r>
              <a:rPr lang="en-US" altLang="en-US" sz="3600" dirty="0">
                <a:latin typeface="Franklin Gothic Book" pitchFamily="34" charset="0"/>
                <a:cs typeface="Franklin Gothic Book" pitchFamily="34" charset="0"/>
              </a:rPr>
              <a:t>Overview for HMTW</a:t>
            </a:r>
            <a:endParaRPr lang="en-US" altLang="en-US" sz="4000" dirty="0">
              <a:latin typeface="Franklin Gothic Book" pitchFamily="34" charset="0"/>
              <a:cs typeface="Franklin Gothic Book" pitchFamily="34" charset="0"/>
            </a:endParaRPr>
          </a:p>
        </p:txBody>
      </p:sp>
      <p:sp>
        <p:nvSpPr>
          <p:cNvPr id="6148" name="Text Placeholder 86"/>
          <p:cNvSpPr>
            <a:spLocks noGrp="1"/>
          </p:cNvSpPr>
          <p:nvPr>
            <p:ph type="body" sz="quarter" idx="10"/>
          </p:nvPr>
        </p:nvSpPr>
        <p:spPr bwMode="auto">
          <a:xfrm>
            <a:off x="927806" y="3856121"/>
            <a:ext cx="7962655" cy="48260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z="1800" b="1" dirty="0">
                <a:solidFill>
                  <a:schemeClr val="bg1"/>
                </a:solidFill>
                <a:latin typeface="Franklin Gothic Book" panose="020B0503020102020204" pitchFamily="34" charset="0"/>
                <a:cs typeface="Arial" panose="020B0604020202020204" pitchFamily="34" charset="0"/>
              </a:rPr>
              <a:t>May 20, 2021</a:t>
            </a:r>
          </a:p>
        </p:txBody>
      </p:sp>
    </p:spTree>
    <p:extLst>
      <p:ext uri="{BB962C8B-B14F-4D97-AF65-F5344CB8AC3E}">
        <p14:creationId xmlns:p14="http://schemas.microsoft.com/office/powerpoint/2010/main" val="38839079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DFA4C48-C139-4CB8-8A31-E6FDFA7EB955}"/>
              </a:ext>
            </a:extLst>
          </p:cNvPr>
          <p:cNvSpPr/>
          <p:nvPr/>
        </p:nvSpPr>
        <p:spPr>
          <a:xfrm>
            <a:off x="2100482" y="5568632"/>
            <a:ext cx="6857586" cy="1170432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spcAft>
                <a:spcPts val="600"/>
              </a:spcAft>
            </a:pPr>
            <a:r>
              <a:rPr lang="en-US" sz="2000" dirty="0">
                <a:latin typeface="Franklin Gothic Book" panose="020B0503020102020204" pitchFamily="34" charset="0"/>
              </a:rPr>
              <a:t>Appropriate courses have been assigned in</a:t>
            </a:r>
            <a:br>
              <a:rPr lang="en-US" sz="2000" dirty="0">
                <a:latin typeface="Franklin Gothic Book" panose="020B0503020102020204" pitchFamily="34" charset="0"/>
              </a:rPr>
            </a:br>
            <a:r>
              <a:rPr lang="en-US" sz="2000" dirty="0">
                <a:latin typeface="Franklin Gothic Book" panose="020B0503020102020204" pitchFamily="34" charset="0"/>
              </a:rPr>
              <a:t>LMS for impacted staff, who must register</a:t>
            </a:r>
            <a:br>
              <a:rPr lang="en-US" sz="2000" dirty="0">
                <a:latin typeface="Franklin Gothic Book" panose="020B0503020102020204" pitchFamily="34" charset="0"/>
              </a:rPr>
            </a:br>
            <a:r>
              <a:rPr lang="en-US" sz="2000" dirty="0">
                <a:latin typeface="Franklin Gothic Book" panose="020B0503020102020204" pitchFamily="34" charset="0"/>
              </a:rPr>
              <a:t>for a specific session in LMS.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7942" y="585648"/>
            <a:ext cx="5884085" cy="505884"/>
          </a:xfrm>
        </p:spPr>
        <p:txBody>
          <a:bodyPr>
            <a:noAutofit/>
          </a:bodyPr>
          <a:lstStyle/>
          <a:p>
            <a:r>
              <a:rPr lang="en-US" sz="2400" dirty="0"/>
              <a:t>Overview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87C8A6AF-684B-46CF-84C3-3912D37C5A31}"/>
              </a:ext>
            </a:extLst>
          </p:cNvPr>
          <p:cNvSpPr/>
          <p:nvPr/>
        </p:nvSpPr>
        <p:spPr>
          <a:xfrm>
            <a:off x="2428875" y="1321905"/>
            <a:ext cx="6476587" cy="1168172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625475" algn="r"/>
            <a:r>
              <a:rPr lang="en-US" sz="2000" dirty="0">
                <a:latin typeface="Franklin Gothic Book" panose="020B0503020102020204" pitchFamily="34" charset="0"/>
              </a:rPr>
              <a:t>IV Pump Integration seamlessly integrates</a:t>
            </a:r>
            <a:br>
              <a:rPr lang="en-US" sz="2000" dirty="0">
                <a:latin typeface="Franklin Gothic Book" panose="020B0503020102020204" pitchFamily="34" charset="0"/>
              </a:rPr>
            </a:br>
            <a:r>
              <a:rPr lang="en-US" sz="2000" dirty="0">
                <a:latin typeface="Franklin Gothic Book" panose="020B0503020102020204" pitchFamily="34" charset="0"/>
              </a:rPr>
              <a:t>with Epic for improved patient safety</a:t>
            </a:r>
            <a:br>
              <a:rPr lang="en-US" sz="2000" dirty="0">
                <a:latin typeface="Franklin Gothic Book" panose="020B0503020102020204" pitchFamily="34" charset="0"/>
              </a:rPr>
            </a:br>
            <a:r>
              <a:rPr lang="en-US" sz="2000" dirty="0">
                <a:latin typeface="Franklin Gothic Book" panose="020B0503020102020204" pitchFamily="34" charset="0"/>
              </a:rPr>
              <a:t>and more efficient documentation.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073AD912-D713-4715-83CB-7F110155C4BC}"/>
              </a:ext>
            </a:extLst>
          </p:cNvPr>
          <p:cNvSpPr/>
          <p:nvPr/>
        </p:nvSpPr>
        <p:spPr>
          <a:xfrm>
            <a:off x="1580321" y="2736727"/>
            <a:ext cx="7325140" cy="1168172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625475" algn="r"/>
            <a:r>
              <a:rPr lang="en-US" sz="2000" dirty="0">
                <a:latin typeface="Franklin Gothic Book" panose="020B0503020102020204" pitchFamily="34" charset="0"/>
              </a:rPr>
              <a:t>IV Pump Integration begins at HMTW</a:t>
            </a:r>
          </a:p>
          <a:p>
            <a:pPr marL="625475" algn="r"/>
            <a:r>
              <a:rPr lang="en-US" sz="2000" dirty="0">
                <a:latin typeface="Franklin Gothic Book" panose="020B0503020102020204" pitchFamily="34" charset="0"/>
              </a:rPr>
              <a:t>on Tuesday, June 8, 2021 and launches</a:t>
            </a:r>
          </a:p>
          <a:p>
            <a:pPr marL="625475" algn="r"/>
            <a:r>
              <a:rPr lang="en-US" sz="2000" dirty="0">
                <a:latin typeface="Franklin Gothic Book" panose="020B0503020102020204" pitchFamily="34" charset="0"/>
              </a:rPr>
              <a:t>systemwide throughout 2021 and 2022.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3C320F73-6194-49C6-A5E9-61924E31A2AF}"/>
              </a:ext>
            </a:extLst>
          </p:cNvPr>
          <p:cNvSpPr/>
          <p:nvPr/>
        </p:nvSpPr>
        <p:spPr>
          <a:xfrm>
            <a:off x="2062870" y="4151549"/>
            <a:ext cx="6857586" cy="1170432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spcAft>
                <a:spcPts val="600"/>
              </a:spcAft>
            </a:pPr>
            <a:r>
              <a:rPr lang="en-US" sz="2000" dirty="0">
                <a:latin typeface="Franklin Gothic Book" panose="020B0503020102020204" pitchFamily="34" charset="0"/>
              </a:rPr>
              <a:t>Classroom-based training will be held starting April 19</a:t>
            </a:r>
            <a:br>
              <a:rPr lang="en-US" sz="2000" dirty="0">
                <a:latin typeface="Franklin Gothic Book" panose="020B0503020102020204" pitchFamily="34" charset="0"/>
              </a:rPr>
            </a:br>
            <a:r>
              <a:rPr lang="en-US" sz="2000" dirty="0">
                <a:latin typeface="Franklin Gothic Book" panose="020B0503020102020204" pitchFamily="34" charset="0"/>
              </a:rPr>
              <a:t>in the HMTW Main Computer Lab. Courses are</a:t>
            </a:r>
            <a:br>
              <a:rPr lang="en-US" sz="2000" dirty="0">
                <a:latin typeface="Franklin Gothic Book" panose="020B0503020102020204" pitchFamily="34" charset="0"/>
              </a:rPr>
            </a:br>
            <a:r>
              <a:rPr lang="en-US" sz="2000" dirty="0">
                <a:latin typeface="Franklin Gothic Book" panose="020B0503020102020204" pitchFamily="34" charset="0"/>
              </a:rPr>
              <a:t>interactive, hands-on and last approx. two hours.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1294A53-2D9F-4A70-9270-6B6EC4C6909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6019" t="1368" r="3590" b="11353"/>
          <a:stretch/>
        </p:blipFill>
        <p:spPr>
          <a:xfrm>
            <a:off x="-1143000" y="1191945"/>
            <a:ext cx="4061708" cy="5611528"/>
          </a:xfrm>
          <a:prstGeom prst="parallelogram">
            <a:avLst>
              <a:gd name="adj" fmla="val 15718"/>
            </a:avLst>
          </a:prstGeom>
        </p:spPr>
      </p:pic>
      <p:sp>
        <p:nvSpPr>
          <p:cNvPr id="15" name="Title 2">
            <a:extLst>
              <a:ext uri="{FF2B5EF4-FFF2-40B4-BE49-F238E27FC236}">
                <a16:creationId xmlns:a16="http://schemas.microsoft.com/office/drawing/2014/main" id="{48209A3D-ACC1-42E6-A2B2-46559765F965}"/>
              </a:ext>
            </a:extLst>
          </p:cNvPr>
          <p:cNvSpPr txBox="1">
            <a:spLocks/>
          </p:cNvSpPr>
          <p:nvPr/>
        </p:nvSpPr>
        <p:spPr>
          <a:xfrm>
            <a:off x="164592" y="54527"/>
            <a:ext cx="5364683" cy="505884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 cap="none" baseline="0">
                <a:solidFill>
                  <a:schemeClr val="bg1"/>
                </a:solidFill>
                <a:latin typeface="Franklin Gothic Book"/>
                <a:ea typeface="Geneva" charset="-128"/>
                <a:cs typeface="Franklin Gothic Book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Franklin Gothic Book" pitchFamily="34" charset="0"/>
                <a:ea typeface="Geneva" charset="-128"/>
                <a:cs typeface="Franklin Gothic Book" pitchFamily="34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Franklin Gothic Book" pitchFamily="34" charset="0"/>
                <a:ea typeface="Geneva" charset="-128"/>
                <a:cs typeface="Franklin Gothic Book" pitchFamily="34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Franklin Gothic Book" pitchFamily="34" charset="0"/>
                <a:ea typeface="Geneva" charset="-128"/>
                <a:cs typeface="Franklin Gothic Book" pitchFamily="34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Franklin Gothic Book" pitchFamily="34" charset="0"/>
                <a:ea typeface="Geneva" charset="-128"/>
                <a:cs typeface="Franklin Gothic Book" pitchFamily="34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Geneva" charset="-128"/>
                <a:cs typeface="Geneva" charset="-128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Geneva" charset="-128"/>
                <a:cs typeface="Geneva" charset="-128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Geneva" charset="-128"/>
                <a:cs typeface="Geneva" charset="-128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Geneva" charset="-128"/>
                <a:cs typeface="Geneva" charset="-128"/>
              </a:defRPr>
            </a:lvl9pPr>
          </a:lstStyle>
          <a:p>
            <a:r>
              <a:rPr lang="en-US" sz="3600" dirty="0"/>
              <a:t>IV Pump Integration</a:t>
            </a:r>
          </a:p>
        </p:txBody>
      </p:sp>
    </p:spTree>
    <p:extLst>
      <p:ext uri="{BB962C8B-B14F-4D97-AF65-F5344CB8AC3E}">
        <p14:creationId xmlns:p14="http://schemas.microsoft.com/office/powerpoint/2010/main" val="6943729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7942" y="585648"/>
            <a:ext cx="5884085" cy="505884"/>
          </a:xfrm>
        </p:spPr>
        <p:txBody>
          <a:bodyPr>
            <a:noAutofit/>
          </a:bodyPr>
          <a:lstStyle/>
          <a:p>
            <a:r>
              <a:rPr lang="en-US" sz="2400" dirty="0"/>
              <a:t>Basic How-To</a:t>
            </a:r>
          </a:p>
        </p:txBody>
      </p:sp>
      <p:sp>
        <p:nvSpPr>
          <p:cNvPr id="15" name="Title 2">
            <a:extLst>
              <a:ext uri="{FF2B5EF4-FFF2-40B4-BE49-F238E27FC236}">
                <a16:creationId xmlns:a16="http://schemas.microsoft.com/office/drawing/2014/main" id="{48209A3D-ACC1-42E6-A2B2-46559765F965}"/>
              </a:ext>
            </a:extLst>
          </p:cNvPr>
          <p:cNvSpPr txBox="1">
            <a:spLocks/>
          </p:cNvSpPr>
          <p:nvPr/>
        </p:nvSpPr>
        <p:spPr>
          <a:xfrm>
            <a:off x="164592" y="54527"/>
            <a:ext cx="5364683" cy="505884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 cap="none" baseline="0">
                <a:solidFill>
                  <a:schemeClr val="bg1"/>
                </a:solidFill>
                <a:latin typeface="Franklin Gothic Book"/>
                <a:ea typeface="Geneva" charset="-128"/>
                <a:cs typeface="Franklin Gothic Book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Franklin Gothic Book" pitchFamily="34" charset="0"/>
                <a:ea typeface="Geneva" charset="-128"/>
                <a:cs typeface="Franklin Gothic Book" pitchFamily="34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Franklin Gothic Book" pitchFamily="34" charset="0"/>
                <a:ea typeface="Geneva" charset="-128"/>
                <a:cs typeface="Franklin Gothic Book" pitchFamily="34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Franklin Gothic Book" pitchFamily="34" charset="0"/>
                <a:ea typeface="Geneva" charset="-128"/>
                <a:cs typeface="Franklin Gothic Book" pitchFamily="34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Franklin Gothic Book" pitchFamily="34" charset="0"/>
                <a:ea typeface="Geneva" charset="-128"/>
                <a:cs typeface="Franklin Gothic Book" pitchFamily="34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Geneva" charset="-128"/>
                <a:cs typeface="Geneva" charset="-128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Geneva" charset="-128"/>
                <a:cs typeface="Geneva" charset="-128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Geneva" charset="-128"/>
                <a:cs typeface="Geneva" charset="-128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Geneva" charset="-128"/>
                <a:cs typeface="Geneva" charset="-128"/>
              </a:defRPr>
            </a:lvl9pPr>
          </a:lstStyle>
          <a:p>
            <a:r>
              <a:rPr lang="en-US" sz="3600" dirty="0"/>
              <a:t>IV Pump Integration</a:t>
            </a:r>
          </a:p>
        </p:txBody>
      </p:sp>
      <p:pic>
        <p:nvPicPr>
          <p:cNvPr id="13" name="Picture 4" descr="image010">
            <a:extLst>
              <a:ext uri="{FF2B5EF4-FFF2-40B4-BE49-F238E27FC236}">
                <a16:creationId xmlns:a16="http://schemas.microsoft.com/office/drawing/2014/main" id="{76EE55D0-550C-409D-9AA0-119C7D31E4DA}"/>
              </a:ext>
            </a:extLst>
          </p:cNvPr>
          <p:cNvPicPr>
            <a:picLocks noGrp="1" noChangeAspect="1" noChangeArrowheads="1"/>
          </p:cNvPicPr>
          <p:nvPr>
            <p:ph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678" y="1183429"/>
            <a:ext cx="7221186" cy="5578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26055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7942" y="585648"/>
            <a:ext cx="5884085" cy="505884"/>
          </a:xfrm>
        </p:spPr>
        <p:txBody>
          <a:bodyPr>
            <a:noAutofit/>
          </a:bodyPr>
          <a:lstStyle/>
          <a:p>
            <a:r>
              <a:rPr lang="en-US" sz="2400" dirty="0"/>
              <a:t>Impacted Units</a:t>
            </a:r>
          </a:p>
        </p:txBody>
      </p:sp>
      <p:sp>
        <p:nvSpPr>
          <p:cNvPr id="15" name="Title 2">
            <a:extLst>
              <a:ext uri="{FF2B5EF4-FFF2-40B4-BE49-F238E27FC236}">
                <a16:creationId xmlns:a16="http://schemas.microsoft.com/office/drawing/2014/main" id="{48209A3D-ACC1-42E6-A2B2-46559765F965}"/>
              </a:ext>
            </a:extLst>
          </p:cNvPr>
          <p:cNvSpPr txBox="1">
            <a:spLocks/>
          </p:cNvSpPr>
          <p:nvPr/>
        </p:nvSpPr>
        <p:spPr>
          <a:xfrm>
            <a:off x="164592" y="54527"/>
            <a:ext cx="5364683" cy="505884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 cap="none" baseline="0">
                <a:solidFill>
                  <a:schemeClr val="bg1"/>
                </a:solidFill>
                <a:latin typeface="Franklin Gothic Book"/>
                <a:ea typeface="Geneva" charset="-128"/>
                <a:cs typeface="Franklin Gothic Book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Franklin Gothic Book" pitchFamily="34" charset="0"/>
                <a:ea typeface="Geneva" charset="-128"/>
                <a:cs typeface="Franklin Gothic Book" pitchFamily="34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Franklin Gothic Book" pitchFamily="34" charset="0"/>
                <a:ea typeface="Geneva" charset="-128"/>
                <a:cs typeface="Franklin Gothic Book" pitchFamily="34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Franklin Gothic Book" pitchFamily="34" charset="0"/>
                <a:ea typeface="Geneva" charset="-128"/>
                <a:cs typeface="Franklin Gothic Book" pitchFamily="34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Franklin Gothic Book" pitchFamily="34" charset="0"/>
                <a:ea typeface="Geneva" charset="-128"/>
                <a:cs typeface="Franklin Gothic Book" pitchFamily="34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Geneva" charset="-128"/>
                <a:cs typeface="Geneva" charset="-128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Geneva" charset="-128"/>
                <a:cs typeface="Geneva" charset="-128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Geneva" charset="-128"/>
                <a:cs typeface="Geneva" charset="-128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Geneva" charset="-128"/>
                <a:cs typeface="Geneva" charset="-128"/>
              </a:defRPr>
            </a:lvl9pPr>
          </a:lstStyle>
          <a:p>
            <a:r>
              <a:rPr lang="en-US" sz="3600" dirty="0"/>
              <a:t>IV Pump Integration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47B8E9F-D2AA-4333-952C-91673802F160}"/>
              </a:ext>
            </a:extLst>
          </p:cNvPr>
          <p:cNvSpPr txBox="1"/>
          <p:nvPr/>
        </p:nvSpPr>
        <p:spPr>
          <a:xfrm>
            <a:off x="566530" y="1709530"/>
            <a:ext cx="8080513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latin typeface="Franklin Gothic Book" panose="020B0503020102020204" pitchFamily="34" charset="0"/>
              </a:rPr>
              <a:t>The following units are impacted by this project launch</a:t>
            </a:r>
          </a:p>
          <a:p>
            <a:endParaRPr lang="en-US" sz="2600" dirty="0">
              <a:latin typeface="Franklin Gothic Book" panose="020B05030201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dirty="0">
                <a:latin typeface="Franklin Gothic Book" panose="020B0503020102020204" pitchFamily="34" charset="0"/>
              </a:rPr>
              <a:t>4N, 5N, 6N, 6S (Med Surg)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dirty="0">
                <a:latin typeface="Franklin Gothic Book" panose="020B0503020102020204" pitchFamily="34" charset="0"/>
              </a:rPr>
              <a:t>AOD/PACU (OR/Spec Procedures)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dirty="0">
                <a:latin typeface="Franklin Gothic Book" panose="020B0503020102020204" pitchFamily="34" charset="0"/>
              </a:rPr>
              <a:t>Cath Lab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dirty="0">
                <a:latin typeface="Franklin Gothic Book" panose="020B0503020102020204" pitchFamily="34" charset="0"/>
              </a:rPr>
              <a:t>ED (Main/Woodlands ECC)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dirty="0">
                <a:latin typeface="Franklin Gothic Book" panose="020B0503020102020204" pitchFamily="34" charset="0"/>
              </a:rPr>
              <a:t>Endoscopy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dirty="0">
                <a:latin typeface="Franklin Gothic Book" panose="020B0503020102020204" pitchFamily="34" charset="0"/>
              </a:rPr>
              <a:t>ICU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dirty="0">
                <a:latin typeface="Franklin Gothic Book" panose="020B0503020102020204" pitchFamily="34" charset="0"/>
              </a:rPr>
              <a:t>Infusion Center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dirty="0">
                <a:latin typeface="Franklin Gothic Book" panose="020B0503020102020204" pitchFamily="34" charset="0"/>
              </a:rPr>
              <a:t>Interventional Radiology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dirty="0">
                <a:latin typeface="Franklin Gothic Book" panose="020B0503020102020204" pitchFamily="34" charset="0"/>
              </a:rPr>
              <a:t>Women’s Services </a:t>
            </a:r>
            <a:r>
              <a:rPr lang="en-US" sz="2600">
                <a:latin typeface="Franklin Gothic Book" panose="020B0503020102020204" pitchFamily="34" charset="0"/>
              </a:rPr>
              <a:t>(Antepartum, L&amp;D, NICU, OB ED)</a:t>
            </a:r>
            <a:endParaRPr lang="en-US" sz="2600" dirty="0"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82762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7942" y="585648"/>
            <a:ext cx="5884085" cy="505884"/>
          </a:xfrm>
        </p:spPr>
        <p:txBody>
          <a:bodyPr>
            <a:noAutofit/>
          </a:bodyPr>
          <a:lstStyle/>
          <a:p>
            <a:r>
              <a:rPr lang="en-US" sz="2400" dirty="0"/>
              <a:t>Why Are We Doing It?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87C8A6AF-684B-46CF-84C3-3912D37C5A31}"/>
              </a:ext>
            </a:extLst>
          </p:cNvPr>
          <p:cNvSpPr/>
          <p:nvPr/>
        </p:nvSpPr>
        <p:spPr>
          <a:xfrm>
            <a:off x="1417983" y="1321905"/>
            <a:ext cx="7487479" cy="914400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804863" algn="r"/>
            <a:r>
              <a:rPr lang="en-US" sz="2000" dirty="0">
                <a:latin typeface="Franklin Gothic Book" panose="020B0503020102020204" pitchFamily="34" charset="0"/>
              </a:rPr>
              <a:t>IV Pump Integration is easy to use, with fewer buttons</a:t>
            </a:r>
            <a:br>
              <a:rPr lang="en-US" sz="2000" dirty="0">
                <a:latin typeface="Franklin Gothic Book" panose="020B0503020102020204" pitchFamily="34" charset="0"/>
              </a:rPr>
            </a:br>
            <a:r>
              <a:rPr lang="en-US" sz="2000" dirty="0">
                <a:latin typeface="Franklin Gothic Book" panose="020B0503020102020204" pitchFamily="34" charset="0"/>
              </a:rPr>
              <a:t>to click and automated documentation</a:t>
            </a:r>
            <a:br>
              <a:rPr lang="en-US" sz="2000" dirty="0">
                <a:latin typeface="Franklin Gothic Book" panose="020B0503020102020204" pitchFamily="34" charset="0"/>
              </a:rPr>
            </a:br>
            <a:r>
              <a:rPr lang="en-US" sz="2000" dirty="0">
                <a:latin typeface="Franklin Gothic Book" panose="020B0503020102020204" pitchFamily="34" charset="0"/>
              </a:rPr>
              <a:t>of infusion start/stop times.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073AD912-D713-4715-83CB-7F110155C4BC}"/>
              </a:ext>
            </a:extLst>
          </p:cNvPr>
          <p:cNvSpPr/>
          <p:nvPr/>
        </p:nvSpPr>
        <p:spPr>
          <a:xfrm>
            <a:off x="1580323" y="2435499"/>
            <a:ext cx="7325138" cy="914400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804863" algn="r"/>
            <a:r>
              <a:rPr lang="en-US" sz="2000" dirty="0">
                <a:latin typeface="Franklin Gothic Book" panose="020B0503020102020204" pitchFamily="34" charset="0"/>
              </a:rPr>
              <a:t>Allows you to spend less time documenting and more</a:t>
            </a:r>
            <a:br>
              <a:rPr lang="en-US" sz="2000" dirty="0">
                <a:latin typeface="Franklin Gothic Book" panose="020B0503020102020204" pitchFamily="34" charset="0"/>
              </a:rPr>
            </a:br>
            <a:r>
              <a:rPr lang="en-US" sz="2000" dirty="0">
                <a:latin typeface="Franklin Gothic Book" panose="020B0503020102020204" pitchFamily="34" charset="0"/>
              </a:rPr>
              <a:t>time caring for patients when administering IV infusions.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3C320F73-6194-49C6-A5E9-61924E31A2AF}"/>
              </a:ext>
            </a:extLst>
          </p:cNvPr>
          <p:cNvSpPr/>
          <p:nvPr/>
        </p:nvSpPr>
        <p:spPr>
          <a:xfrm>
            <a:off x="1580320" y="3549093"/>
            <a:ext cx="7325141" cy="914400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517525" algn="r"/>
            <a:r>
              <a:rPr lang="en-US" sz="2000" dirty="0">
                <a:latin typeface="Franklin Gothic Book" panose="020B0503020102020204" pitchFamily="34" charset="0"/>
              </a:rPr>
              <a:t>Reduces the need to manually search for, enter</a:t>
            </a:r>
            <a:br>
              <a:rPr lang="en-US" sz="2000" dirty="0">
                <a:latin typeface="Franklin Gothic Book" panose="020B0503020102020204" pitchFamily="34" charset="0"/>
              </a:rPr>
            </a:br>
            <a:r>
              <a:rPr lang="en-US" sz="2000" dirty="0">
                <a:latin typeface="Franklin Gothic Book" panose="020B0503020102020204" pitchFamily="34" charset="0"/>
              </a:rPr>
              <a:t>and document IV med details. 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703E6135-2BBF-4347-B1F6-6E1C291B758A}"/>
              </a:ext>
            </a:extLst>
          </p:cNvPr>
          <p:cNvSpPr/>
          <p:nvPr/>
        </p:nvSpPr>
        <p:spPr>
          <a:xfrm>
            <a:off x="1580320" y="4662687"/>
            <a:ext cx="7325139" cy="914400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517525" algn="r"/>
            <a:r>
              <a:rPr lang="en-US" sz="2000" dirty="0">
                <a:latin typeface="Franklin Gothic Book" panose="020B0503020102020204" pitchFamily="34" charset="0"/>
              </a:rPr>
              <a:t>Documentation will be more detailed and precise,</a:t>
            </a:r>
            <a:br>
              <a:rPr lang="en-US" sz="2000" dirty="0">
                <a:latin typeface="Franklin Gothic Book" panose="020B0503020102020204" pitchFamily="34" charset="0"/>
              </a:rPr>
            </a:br>
            <a:r>
              <a:rPr lang="en-US" sz="2000" dirty="0">
                <a:latin typeface="Franklin Gothic Book" panose="020B0503020102020204" pitchFamily="34" charset="0"/>
              </a:rPr>
              <a:t>enabling better patient outcomes.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2FDDD5EB-E28C-4C17-849C-033E5326A5AD}"/>
              </a:ext>
            </a:extLst>
          </p:cNvPr>
          <p:cNvSpPr/>
          <p:nvPr/>
        </p:nvSpPr>
        <p:spPr>
          <a:xfrm>
            <a:off x="1202636" y="5789533"/>
            <a:ext cx="7702826" cy="914400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804863" algn="r"/>
            <a:r>
              <a:rPr lang="en-US" sz="2000" dirty="0">
                <a:latin typeface="Franklin Gothic Book" panose="020B0503020102020204" pitchFamily="34" charset="0"/>
              </a:rPr>
              <a:t>Decreases errors when managing</a:t>
            </a:r>
            <a:br>
              <a:rPr lang="en-US" sz="2000" dirty="0">
                <a:latin typeface="Franklin Gothic Book" panose="020B0503020102020204" pitchFamily="34" charset="0"/>
              </a:rPr>
            </a:br>
            <a:r>
              <a:rPr lang="en-US" sz="2000" dirty="0">
                <a:latin typeface="Franklin Gothic Book" panose="020B0503020102020204" pitchFamily="34" charset="0"/>
              </a:rPr>
              <a:t>complex IV infusions and improves patient safety.</a:t>
            </a:r>
          </a:p>
        </p:txBody>
      </p:sp>
      <p:sp>
        <p:nvSpPr>
          <p:cNvPr id="15" name="Title 2">
            <a:extLst>
              <a:ext uri="{FF2B5EF4-FFF2-40B4-BE49-F238E27FC236}">
                <a16:creationId xmlns:a16="http://schemas.microsoft.com/office/drawing/2014/main" id="{48209A3D-ACC1-42E6-A2B2-46559765F965}"/>
              </a:ext>
            </a:extLst>
          </p:cNvPr>
          <p:cNvSpPr txBox="1">
            <a:spLocks/>
          </p:cNvSpPr>
          <p:nvPr/>
        </p:nvSpPr>
        <p:spPr>
          <a:xfrm>
            <a:off x="164592" y="54527"/>
            <a:ext cx="5364683" cy="505884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 cap="none" baseline="0">
                <a:solidFill>
                  <a:schemeClr val="bg1"/>
                </a:solidFill>
                <a:latin typeface="Franklin Gothic Book"/>
                <a:ea typeface="Geneva" charset="-128"/>
                <a:cs typeface="Franklin Gothic Book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Franklin Gothic Book" pitchFamily="34" charset="0"/>
                <a:ea typeface="Geneva" charset="-128"/>
                <a:cs typeface="Franklin Gothic Book" pitchFamily="34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Franklin Gothic Book" pitchFamily="34" charset="0"/>
                <a:ea typeface="Geneva" charset="-128"/>
                <a:cs typeface="Franklin Gothic Book" pitchFamily="34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Franklin Gothic Book" pitchFamily="34" charset="0"/>
                <a:ea typeface="Geneva" charset="-128"/>
                <a:cs typeface="Franklin Gothic Book" pitchFamily="34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Franklin Gothic Book" pitchFamily="34" charset="0"/>
                <a:ea typeface="Geneva" charset="-128"/>
                <a:cs typeface="Franklin Gothic Book" pitchFamily="34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Geneva" charset="-128"/>
                <a:cs typeface="Geneva" charset="-128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Geneva" charset="-128"/>
                <a:cs typeface="Geneva" charset="-128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Geneva" charset="-128"/>
                <a:cs typeface="Geneva" charset="-128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Geneva" charset="-128"/>
                <a:cs typeface="Geneva" charset="-128"/>
              </a:defRPr>
            </a:lvl9pPr>
          </a:lstStyle>
          <a:p>
            <a:r>
              <a:rPr lang="en-US" sz="3600" dirty="0"/>
              <a:t>IV Pump Integration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7A3FEE4-BFED-4E13-AA51-7DBE1742589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6019" t="1368" r="3590" b="11353"/>
          <a:stretch/>
        </p:blipFill>
        <p:spPr>
          <a:xfrm>
            <a:off x="-1143000" y="1191945"/>
            <a:ext cx="4061708" cy="5611528"/>
          </a:xfrm>
          <a:prstGeom prst="parallelogram">
            <a:avLst>
              <a:gd name="adj" fmla="val 15718"/>
            </a:avLst>
          </a:prstGeom>
        </p:spPr>
      </p:pic>
    </p:spTree>
    <p:extLst>
      <p:ext uri="{BB962C8B-B14F-4D97-AF65-F5344CB8AC3E}">
        <p14:creationId xmlns:p14="http://schemas.microsoft.com/office/powerpoint/2010/main" val="40388815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7942" y="585648"/>
            <a:ext cx="5884085" cy="505884"/>
          </a:xfrm>
        </p:spPr>
        <p:txBody>
          <a:bodyPr>
            <a:noAutofit/>
          </a:bodyPr>
          <a:lstStyle/>
          <a:p>
            <a:r>
              <a:rPr lang="en-US" sz="2400" dirty="0"/>
              <a:t>Training</a:t>
            </a:r>
          </a:p>
        </p:txBody>
      </p:sp>
      <p:sp>
        <p:nvSpPr>
          <p:cNvPr id="15" name="Title 2">
            <a:extLst>
              <a:ext uri="{FF2B5EF4-FFF2-40B4-BE49-F238E27FC236}">
                <a16:creationId xmlns:a16="http://schemas.microsoft.com/office/drawing/2014/main" id="{48209A3D-ACC1-42E6-A2B2-46559765F965}"/>
              </a:ext>
            </a:extLst>
          </p:cNvPr>
          <p:cNvSpPr txBox="1">
            <a:spLocks/>
          </p:cNvSpPr>
          <p:nvPr/>
        </p:nvSpPr>
        <p:spPr>
          <a:xfrm>
            <a:off x="164592" y="54527"/>
            <a:ext cx="5364683" cy="505884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 cap="none" baseline="0">
                <a:solidFill>
                  <a:schemeClr val="bg1"/>
                </a:solidFill>
                <a:latin typeface="Franklin Gothic Book"/>
                <a:ea typeface="Geneva" charset="-128"/>
                <a:cs typeface="Franklin Gothic Book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Franklin Gothic Book" pitchFamily="34" charset="0"/>
                <a:ea typeface="Geneva" charset="-128"/>
                <a:cs typeface="Franklin Gothic Book" pitchFamily="34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Franklin Gothic Book" pitchFamily="34" charset="0"/>
                <a:ea typeface="Geneva" charset="-128"/>
                <a:cs typeface="Franklin Gothic Book" pitchFamily="34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Franklin Gothic Book" pitchFamily="34" charset="0"/>
                <a:ea typeface="Geneva" charset="-128"/>
                <a:cs typeface="Franklin Gothic Book" pitchFamily="34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Franklin Gothic Book" pitchFamily="34" charset="0"/>
                <a:ea typeface="Geneva" charset="-128"/>
                <a:cs typeface="Franklin Gothic Book" pitchFamily="34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Geneva" charset="-128"/>
                <a:cs typeface="Geneva" charset="-128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Geneva" charset="-128"/>
                <a:cs typeface="Geneva" charset="-128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Geneva" charset="-128"/>
                <a:cs typeface="Geneva" charset="-128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Geneva" charset="-128"/>
                <a:cs typeface="Geneva" charset="-128"/>
              </a:defRPr>
            </a:lvl9pPr>
          </a:lstStyle>
          <a:p>
            <a:r>
              <a:rPr lang="en-US" sz="3600" dirty="0"/>
              <a:t>IV Pump Integration</a:t>
            </a:r>
          </a:p>
        </p:txBody>
      </p:sp>
      <p:graphicFrame>
        <p:nvGraphicFramePr>
          <p:cNvPr id="20" name="Content Placeholder 4">
            <a:extLst>
              <a:ext uri="{FF2B5EF4-FFF2-40B4-BE49-F238E27FC236}">
                <a16:creationId xmlns:a16="http://schemas.microsoft.com/office/drawing/2014/main" id="{8A4C352D-9A55-4BD8-AF06-E4CF6EEF993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15377641"/>
              </p:ext>
            </p:extLst>
          </p:nvPr>
        </p:nvGraphicFramePr>
        <p:xfrm>
          <a:off x="2173633" y="1435102"/>
          <a:ext cx="5111751" cy="50452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7183645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7942" y="585648"/>
            <a:ext cx="5884085" cy="505884"/>
          </a:xfrm>
        </p:spPr>
        <p:txBody>
          <a:bodyPr>
            <a:noAutofit/>
          </a:bodyPr>
          <a:lstStyle/>
          <a:p>
            <a:r>
              <a:rPr lang="en-US" sz="2400" dirty="0"/>
              <a:t>Feedback</a:t>
            </a:r>
          </a:p>
        </p:txBody>
      </p:sp>
      <p:sp>
        <p:nvSpPr>
          <p:cNvPr id="15" name="Title 2">
            <a:extLst>
              <a:ext uri="{FF2B5EF4-FFF2-40B4-BE49-F238E27FC236}">
                <a16:creationId xmlns:a16="http://schemas.microsoft.com/office/drawing/2014/main" id="{48209A3D-ACC1-42E6-A2B2-46559765F965}"/>
              </a:ext>
            </a:extLst>
          </p:cNvPr>
          <p:cNvSpPr txBox="1">
            <a:spLocks/>
          </p:cNvSpPr>
          <p:nvPr/>
        </p:nvSpPr>
        <p:spPr>
          <a:xfrm>
            <a:off x="164592" y="54527"/>
            <a:ext cx="5364683" cy="505884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 cap="none" baseline="0">
                <a:solidFill>
                  <a:schemeClr val="bg1"/>
                </a:solidFill>
                <a:latin typeface="Franklin Gothic Book"/>
                <a:ea typeface="Geneva" charset="-128"/>
                <a:cs typeface="Franklin Gothic Book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Franklin Gothic Book" pitchFamily="34" charset="0"/>
                <a:ea typeface="Geneva" charset="-128"/>
                <a:cs typeface="Franklin Gothic Book" pitchFamily="34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Franklin Gothic Book" pitchFamily="34" charset="0"/>
                <a:ea typeface="Geneva" charset="-128"/>
                <a:cs typeface="Franklin Gothic Book" pitchFamily="34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Franklin Gothic Book" pitchFamily="34" charset="0"/>
                <a:ea typeface="Geneva" charset="-128"/>
                <a:cs typeface="Franklin Gothic Book" pitchFamily="34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Franklin Gothic Book" pitchFamily="34" charset="0"/>
                <a:ea typeface="Geneva" charset="-128"/>
                <a:cs typeface="Franklin Gothic Book" pitchFamily="34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Geneva" charset="-128"/>
                <a:cs typeface="Geneva" charset="-128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Geneva" charset="-128"/>
                <a:cs typeface="Geneva" charset="-128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Geneva" charset="-128"/>
                <a:cs typeface="Geneva" charset="-128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Geneva" charset="-128"/>
                <a:cs typeface="Geneva" charset="-128"/>
              </a:defRPr>
            </a:lvl9pPr>
          </a:lstStyle>
          <a:p>
            <a:r>
              <a:rPr lang="en-US" sz="3600" dirty="0"/>
              <a:t>IV Pump Integration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47B8E9F-D2AA-4333-952C-91673802F160}"/>
              </a:ext>
            </a:extLst>
          </p:cNvPr>
          <p:cNvSpPr txBox="1"/>
          <p:nvPr/>
        </p:nvSpPr>
        <p:spPr>
          <a:xfrm>
            <a:off x="566530" y="1709530"/>
            <a:ext cx="8080513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latin typeface="Franklin Gothic Book" panose="020B0503020102020204" pitchFamily="34" charset="0"/>
              </a:rPr>
              <a:t>We want to hear from you!</a:t>
            </a:r>
          </a:p>
          <a:p>
            <a:endParaRPr lang="en-US" sz="2600" dirty="0">
              <a:latin typeface="Franklin Gothic Book" panose="020B0503020102020204" pitchFamily="34" charset="0"/>
            </a:endParaRPr>
          </a:p>
          <a:p>
            <a:r>
              <a:rPr lang="en-US" sz="2600" dirty="0">
                <a:latin typeface="Franklin Gothic Book" panose="020B0503020102020204" pitchFamily="34" charset="0"/>
              </a:rPr>
              <a:t>Complete the pre- and post-launch surveys to help us prepare for future project launches.</a:t>
            </a:r>
          </a:p>
        </p:txBody>
      </p:sp>
      <p:pic>
        <p:nvPicPr>
          <p:cNvPr id="1026" name="Picture 2" descr="IV Pump Integration Pre-Launch Survey">
            <a:extLst>
              <a:ext uri="{FF2B5EF4-FFF2-40B4-BE49-F238E27FC236}">
                <a16:creationId xmlns:a16="http://schemas.microsoft.com/office/drawing/2014/main" id="{2DA2F7D0-F3F7-49BF-A32C-07F6A186E3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0400" y="3713921"/>
            <a:ext cx="1692772" cy="1692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8D4743A-0D8B-4560-9829-4B741B2ED16B}"/>
              </a:ext>
            </a:extLst>
          </p:cNvPr>
          <p:cNvSpPr txBox="1"/>
          <p:nvPr/>
        </p:nvSpPr>
        <p:spPr>
          <a:xfrm>
            <a:off x="639417" y="5718313"/>
            <a:ext cx="808051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latin typeface="Franklin Gothic Book" panose="020B0503020102020204" pitchFamily="34" charset="0"/>
              </a:rPr>
              <a:t>For the pre-launch survey, scan this QR code or visit </a:t>
            </a:r>
            <a:r>
              <a:rPr lang="en-US" sz="2600" dirty="0">
                <a:latin typeface="Franklin Gothic Book" panose="020B0503020102020204" pitchFamily="34" charset="0"/>
                <a:hlinkClick r:id="rId4"/>
              </a:rPr>
              <a:t>https://forms.office.com/1sBWS3XHhm</a:t>
            </a:r>
            <a:r>
              <a:rPr lang="en-US" sz="2600" dirty="0">
                <a:latin typeface="Franklin Gothic Book" panose="020B0503020102020204" pitchFamily="34" charset="0"/>
              </a:rPr>
              <a:t> </a:t>
            </a:r>
          </a:p>
        </p:txBody>
      </p:sp>
      <p:pic>
        <p:nvPicPr>
          <p:cNvPr id="5" name="Graphic 4" descr="Smiling face with no fill">
            <a:extLst>
              <a:ext uri="{FF2B5EF4-FFF2-40B4-BE49-F238E27FC236}">
                <a16:creationId xmlns:a16="http://schemas.microsoft.com/office/drawing/2014/main" id="{3EF0917F-288D-46FB-B6DE-9828A906AF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27627" y="1451307"/>
            <a:ext cx="914400" cy="914400"/>
          </a:xfrm>
          <a:prstGeom prst="rect">
            <a:avLst/>
          </a:prstGeom>
        </p:spPr>
      </p:pic>
      <p:pic>
        <p:nvPicPr>
          <p:cNvPr id="8" name="Graphic 7" descr="Neutral face with no fill">
            <a:extLst>
              <a:ext uri="{FF2B5EF4-FFF2-40B4-BE49-F238E27FC236}">
                <a16:creationId xmlns:a16="http://schemas.microsoft.com/office/drawing/2014/main" id="{22782B22-8A68-42D9-8A3C-0F745BEA1E2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088097" y="1451307"/>
            <a:ext cx="914400" cy="914400"/>
          </a:xfrm>
          <a:prstGeom prst="rect">
            <a:avLst/>
          </a:prstGeom>
        </p:spPr>
      </p:pic>
      <p:pic>
        <p:nvPicPr>
          <p:cNvPr id="10" name="Graphic 9" descr="Sad face with no fill">
            <a:extLst>
              <a:ext uri="{FF2B5EF4-FFF2-40B4-BE49-F238E27FC236}">
                <a16:creationId xmlns:a16="http://schemas.microsoft.com/office/drawing/2014/main" id="{603F6990-B2BF-4985-B1BE-EDB86595B23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348566" y="145130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5091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797435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heme/theme1.xml><?xml version="1.0" encoding="utf-8"?>
<a:theme xmlns:a="http://schemas.openxmlformats.org/drawingml/2006/main" name="2014_HM_IT_PPT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9026C8718FF344ACA5EC7016ED59E8" ma:contentTypeVersion="" ma:contentTypeDescription="Create a new document." ma:contentTypeScope="" ma:versionID="2fd4eb3d3a2f23718b7c32eed7b9fd45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b2384c6cc0088fcedbaf6edaf557defa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E93BF28-F1AA-4E35-8FA1-04889E880A24}">
  <ds:schemaRefs>
    <ds:schemaRef ds:uri="http://schemas.microsoft.com/office/2006/metadata/properties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http://www.w3.org/XML/1998/namespace"/>
    <ds:schemaRef ds:uri="http://purl.org/dc/dcmitype/"/>
    <ds:schemaRef ds:uri="http://schemas.microsoft.com/office/infopath/2007/PartnerControl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21EF03B7-8EA5-4877-B455-63ADDD54EC2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F5FEE139-78D0-425C-A053-B06612F92D5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88631</TotalTime>
  <Words>410</Words>
  <Application>Microsoft Office PowerPoint</Application>
  <PresentationFormat>On-screen Show (4:3)</PresentationFormat>
  <Paragraphs>56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Franklin Gothic Book</vt:lpstr>
      <vt:lpstr>2014_HM_IT_PPT_Template</vt:lpstr>
      <vt:lpstr>IV Pump Integration with Epic Overview for HMTW</vt:lpstr>
      <vt:lpstr>Overview</vt:lpstr>
      <vt:lpstr>Basic How-To</vt:lpstr>
      <vt:lpstr>Impacted Units</vt:lpstr>
      <vt:lpstr>Why Are We Doing It?</vt:lpstr>
      <vt:lpstr>Training</vt:lpstr>
      <vt:lpstr>Feedback</vt:lpstr>
      <vt:lpstr>PowerPoint Presentation</vt:lpstr>
    </vt:vector>
  </TitlesOfParts>
  <Company>TMHS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SHORT TITLE</dc:title>
  <dc:creator>PCadmin</dc:creator>
  <cp:lastModifiedBy>Alwais, Jerrold</cp:lastModifiedBy>
  <cp:revision>680</cp:revision>
  <cp:lastPrinted>2019-09-19T21:24:23Z</cp:lastPrinted>
  <dcterms:created xsi:type="dcterms:W3CDTF">2014-02-18T15:07:52Z</dcterms:created>
  <dcterms:modified xsi:type="dcterms:W3CDTF">2021-05-20T19:42:33Z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0x0101003B9026C8718FF344ACA5EC7016ED59E8</vt:lpwstr>
  </property>
</Properties>
</file>