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70" r:id="rId4"/>
  </p:sldMasterIdLst>
  <p:notesMasterIdLst>
    <p:notesMasterId r:id="rId10"/>
  </p:notesMasterIdLst>
  <p:handoutMasterIdLst>
    <p:handoutMasterId r:id="rId11"/>
  </p:handoutMasterIdLst>
  <p:sldIdLst>
    <p:sldId id="1885" r:id="rId5"/>
    <p:sldId id="1889" r:id="rId6"/>
    <p:sldId id="1888" r:id="rId7"/>
    <p:sldId id="1890" r:id="rId8"/>
    <p:sldId id="1884" r:id="rId9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3458">
          <p15:clr>
            <a:srgbClr val="A4A3A4"/>
          </p15:clr>
        </p15:guide>
        <p15:guide id="3" orient="horz" pos="289">
          <p15:clr>
            <a:srgbClr val="A4A3A4"/>
          </p15:clr>
        </p15:guide>
        <p15:guide id="4" orient="horz" pos="3955">
          <p15:clr>
            <a:srgbClr val="A4A3A4"/>
          </p15:clr>
        </p15:guide>
        <p15:guide id="5" orient="horz" pos="864">
          <p15:clr>
            <a:srgbClr val="A4A3A4"/>
          </p15:clr>
        </p15:guide>
        <p15:guide id="6" orient="horz" pos="1297">
          <p15:clr>
            <a:srgbClr val="A4A3A4"/>
          </p15:clr>
        </p15:guide>
        <p15:guide id="7" pos="5268">
          <p15:clr>
            <a:srgbClr val="A4A3A4"/>
          </p15:clr>
        </p15:guide>
        <p15:guide id="8" pos="4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Grath, Eileen" initials="ME" lastIdx="22" clrIdx="0"/>
  <p:cmAuthor id="2" name="Rayson, Takeisha S." initials="RTS" lastIdx="20" clrIdx="1"/>
  <p:cmAuthor id="3" name="Nichols, Kimberly" initials="NK" lastIdx="1" clrIdx="2"/>
  <p:cmAuthor id="4" name="Tsubai, Elisabeth V." initials="TEV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33"/>
    <a:srgbClr val="124A7E"/>
    <a:srgbClr val="6A813B"/>
    <a:srgbClr val="007078"/>
    <a:srgbClr val="E24301"/>
    <a:srgbClr val="C0504D"/>
    <a:srgbClr val="3333FF"/>
    <a:srgbClr val="0E4B7E"/>
    <a:srgbClr val="0E3767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81199" autoAdjust="0"/>
  </p:normalViewPr>
  <p:slideViewPr>
    <p:cSldViewPr snapToGrid="0" snapToObjects="1">
      <p:cViewPr varScale="1">
        <p:scale>
          <a:sx n="39" d="100"/>
          <a:sy n="39" d="100"/>
        </p:scale>
        <p:origin x="58" y="576"/>
      </p:cViewPr>
      <p:guideLst>
        <p:guide orient="horz" pos="4104"/>
        <p:guide orient="horz" pos="3458"/>
        <p:guide orient="horz" pos="289"/>
        <p:guide orient="horz" pos="3955"/>
        <p:guide orient="horz" pos="864"/>
        <p:guide orient="horz" pos="1297"/>
        <p:guide pos="5268"/>
        <p:guide pos="4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0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C656C73-F8AF-4120-90ED-D5B3677269B7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9A3AE78-2BE8-40DB-8819-3F6D612F06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1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B39F2F-D35F-44A5-B555-0DD97F7F1A65}" type="datetime1">
              <a:rPr lang="en-US"/>
              <a:pPr>
                <a:defRPr/>
              </a:pPr>
              <a:t>2/18/2021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A10825-75C1-4CC7-BFDF-F54915C172B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502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764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403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963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10825-75C1-4CC7-BFDF-F54915C172B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2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200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45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246268" y="-89522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2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8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83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070092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65773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all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2346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L1_Methodist_Leading_Medicine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353050"/>
            <a:ext cx="216693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183248"/>
            <a:ext cx="8322719" cy="1200329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all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0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38" y="4114805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37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023C92AF-0CDE-4A3A-ADB0-AABF14C56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0706"/>
            <a:ext cx="2133600" cy="365125"/>
          </a:xfrm>
          <a:prstGeom prst="rect">
            <a:avLst/>
          </a:prstGeom>
        </p:spPr>
        <p:txBody>
          <a:bodyPr/>
          <a:lstStyle>
            <a:lvl1pPr algn="r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EE5F42F-4752-4D7B-9CE7-C8DD1CACF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2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30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50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741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6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760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30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948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57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17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C7248D-DAAB-41EE-871C-2AFF8DC6C5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5356225"/>
            <a:ext cx="2160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738B4EAF-C186-4410-847B-BFE7AA8F12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rgbClr val="898989"/>
                </a:solidFill>
                <a:latin typeface="Calibri" pitchFamily="34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0A3F2A2A-4D04-47B8-87B9-8CBCD244E5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89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2C80A274-DA09-4CD5-B729-B8E48FA67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8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414763A-235F-4325-82CC-FFE8E3BA5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0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1B626D6-36A3-4CA8-A88C-5A9210E6C8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00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8458A4AA-60DF-48F3-A95C-6857FEF2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56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39159973-5592-4A43-BD7F-53B333283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21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157942" y="162236"/>
            <a:ext cx="5884085" cy="50588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30"/>
          <p:cNvSpPr>
            <a:spLocks noGrp="1"/>
          </p:cNvSpPr>
          <p:nvPr>
            <p:ph sz="quarter" idx="13"/>
          </p:nvPr>
        </p:nvSpPr>
        <p:spPr>
          <a:xfrm>
            <a:off x="157942" y="742419"/>
            <a:ext cx="3136121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fld id="{5C613F1B-60E0-44CD-8C3D-26C69AAB0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34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2830513"/>
            <a:ext cx="38512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405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434" r:id="rId4"/>
    <p:sldLayoutId id="2147485435" r:id="rId5"/>
    <p:sldLayoutId id="2147485436" r:id="rId6"/>
    <p:sldLayoutId id="2147485437" r:id="rId7"/>
    <p:sldLayoutId id="2147485438" r:id="rId8"/>
    <p:sldLayoutId id="2147485439" r:id="rId9"/>
    <p:sldLayoutId id="2147485532" r:id="rId10"/>
    <p:sldLayoutId id="2147485484" r:id="rId11"/>
    <p:sldLayoutId id="2147485485" r:id="rId12"/>
    <p:sldLayoutId id="2147485671" r:id="rId13"/>
    <p:sldLayoutId id="2147485672" r:id="rId14"/>
    <p:sldLayoutId id="2147485675" r:id="rId15"/>
    <p:sldLayoutId id="2147485553" r:id="rId16"/>
    <p:sldLayoutId id="2147485554" r:id="rId17"/>
    <p:sldLayoutId id="2147485555" r:id="rId18"/>
    <p:sldLayoutId id="2147485446" r:id="rId19"/>
    <p:sldLayoutId id="2147485447" r:id="rId20"/>
    <p:sldLayoutId id="2147485448" r:id="rId21"/>
    <p:sldLayoutId id="2147485449" r:id="rId22"/>
    <p:sldLayoutId id="2147485450" r:id="rId23"/>
    <p:sldLayoutId id="2147485451" r:id="rId24"/>
    <p:sldLayoutId id="2147485715" r:id="rId25"/>
    <p:sldLayoutId id="2147485716" r:id="rId26"/>
    <p:sldLayoutId id="2147485717" r:id="rId27"/>
    <p:sldLayoutId id="2147485718" r:id="rId28"/>
    <p:sldLayoutId id="2147485719" r:id="rId29"/>
    <p:sldLayoutId id="2147485720" r:id="rId30"/>
    <p:sldLayoutId id="2147485721" r:id="rId31"/>
    <p:sldLayoutId id="2147485722" r:id="rId32"/>
    <p:sldLayoutId id="2147485723" r:id="rId33"/>
    <p:sldLayoutId id="2147485724" r:id="rId3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ＭＳ Ｐゴシック" panose="020B0600070205080204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://it.houstonmethodist.org/epicupda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t.houstonmethodist.or/epicupd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houstonmethodist.org/wp-content/uploads/2021/01/Feb-21-2021-Grand-Central-Registration-Financial-Assistance-Transfer-Center-Companion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F2C-3CC6-4CC0-BB08-371CA62F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March 7 Epic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AB1A3-3FC5-4C71-A36A-5F962961D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49101" y="3149588"/>
            <a:ext cx="6774164" cy="389460"/>
          </a:xfrm>
        </p:spPr>
        <p:txBody>
          <a:bodyPr/>
          <a:lstStyle/>
          <a:p>
            <a:r>
              <a:rPr lang="en-US" sz="3200" b="1" i="1" dirty="0"/>
              <a:t>Patient Access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753-F321-4F84-A55C-9B34DED44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Meeting in a Box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FFDD9-40AC-4DD2-AADF-DE550F903E37}"/>
              </a:ext>
            </a:extLst>
          </p:cNvPr>
          <p:cNvSpPr txBox="1"/>
          <p:nvPr/>
        </p:nvSpPr>
        <p:spPr>
          <a:xfrm>
            <a:off x="3" y="650423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Created: Feb. 2, 2021</a:t>
            </a:r>
          </a:p>
        </p:txBody>
      </p:sp>
    </p:spTree>
    <p:extLst>
      <p:ext uri="{BB962C8B-B14F-4D97-AF65-F5344CB8AC3E}">
        <p14:creationId xmlns:p14="http://schemas.microsoft.com/office/powerpoint/2010/main" val="14712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131615"/>
            <a:ext cx="5364683" cy="505884"/>
          </a:xfrm>
        </p:spPr>
        <p:txBody>
          <a:bodyPr>
            <a:noAutofit/>
          </a:bodyPr>
          <a:lstStyle/>
          <a:p>
            <a:r>
              <a:rPr lang="en-US" sz="2800" dirty="0"/>
              <a:t>Next Epic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149" y="608125"/>
            <a:ext cx="2616200" cy="366712"/>
          </a:xfrm>
        </p:spPr>
        <p:txBody>
          <a:bodyPr/>
          <a:lstStyle/>
          <a:p>
            <a:r>
              <a:rPr lang="en-US" sz="1600" dirty="0"/>
              <a:t>Sunday, March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DFD38-6F8D-4B3E-B866-CFE9B41E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320" y="1149713"/>
            <a:ext cx="9144000" cy="5696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52F9A-8616-424C-BDC1-FBB644A6BB3C}"/>
              </a:ext>
            </a:extLst>
          </p:cNvPr>
          <p:cNvSpPr txBox="1"/>
          <p:nvPr/>
        </p:nvSpPr>
        <p:spPr>
          <a:xfrm>
            <a:off x="335280" y="1499465"/>
            <a:ext cx="490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The next Epic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BFFD7-C3BD-440A-B850-03E77D513728}"/>
              </a:ext>
            </a:extLst>
          </p:cNvPr>
          <p:cNvSpPr txBox="1"/>
          <p:nvPr/>
        </p:nvSpPr>
        <p:spPr>
          <a:xfrm>
            <a:off x="335280" y="1995052"/>
            <a:ext cx="4907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AC0033"/>
                </a:solidFill>
                <a:latin typeface="Franklin Gothic Heavy" panose="020B0903020102020204" pitchFamily="34" charset="0"/>
              </a:rPr>
              <a:t>Sunday, March 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102D6-A48B-4058-9830-14F995473972}"/>
              </a:ext>
            </a:extLst>
          </p:cNvPr>
          <p:cNvSpPr txBox="1"/>
          <p:nvPr/>
        </p:nvSpPr>
        <p:spPr>
          <a:xfrm>
            <a:off x="421018" y="2966363"/>
            <a:ext cx="61562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Promotes patient safety and quality, simplifies workflows and improves productivity and financial outcomes.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No more reports or clicking acknowledge buttons – reviewing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Update Companions 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is encouraged, not required.</a:t>
            </a:r>
          </a:p>
          <a:p>
            <a:pPr marL="288925" indent="-2889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Top Changes by role added to the first page of </a:t>
            </a:r>
            <a:r>
              <a:rPr lang="en-US" sz="2000" b="1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Companions</a:t>
            </a:r>
            <a:r>
              <a:rPr lang="en-US" sz="2000" dirty="0">
                <a:solidFill>
                  <a:srgbClr val="AC0033"/>
                </a:solidFill>
                <a:latin typeface="Franklin Gothic Book" panose="020B0503020102020204" pitchFamily="34" charset="0"/>
              </a:rPr>
              <a:t> for at-a-glance views.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13C02D-47E3-463D-BEE5-51D56CDFED14}"/>
              </a:ext>
            </a:extLst>
          </p:cNvPr>
          <p:cNvSpPr/>
          <p:nvPr/>
        </p:nvSpPr>
        <p:spPr>
          <a:xfrm>
            <a:off x="-30480" y="5922348"/>
            <a:ext cx="9194800" cy="952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C84EC-1B28-4CFF-A0B8-44EE478AEDC0}"/>
              </a:ext>
            </a:extLst>
          </p:cNvPr>
          <p:cNvSpPr txBox="1"/>
          <p:nvPr/>
        </p:nvSpPr>
        <p:spPr>
          <a:xfrm>
            <a:off x="335280" y="6132188"/>
            <a:ext cx="77419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more information about this update, including links to your </a:t>
            </a:r>
            <a:r>
              <a:rPr lang="en-US" sz="1600" b="1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Update Companion</a:t>
            </a: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,</a:t>
            </a:r>
            <a:b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visit your Epic Learning Home or 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it.houstonmethodist.org/</a:t>
            </a:r>
            <a:r>
              <a:rPr lang="en-US" sz="1600" b="1" dirty="0" err="1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epicupdate</a:t>
            </a:r>
            <a:r>
              <a:rPr lang="en-US" sz="1600" b="1" dirty="0">
                <a:solidFill>
                  <a:schemeClr val="bg1"/>
                </a:solidFill>
                <a:latin typeface="Franklin Gothic Book" panose="020B0503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 </a:t>
            </a:r>
            <a:endParaRPr lang="en-US" sz="16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F41C0-6718-49E4-BBDB-377B0E3C0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304" y="1507570"/>
            <a:ext cx="2381416" cy="16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B4BA72-7CFC-4B4F-818E-0221F83F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8" y="2761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Prepare for the Update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0BF8CF-D929-47B4-A0C1-A48CB256DB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Your Steps to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F22008-4960-4ED9-B867-891B7F465F79}"/>
              </a:ext>
            </a:extLst>
          </p:cNvPr>
          <p:cNvSpPr txBox="1"/>
          <p:nvPr/>
        </p:nvSpPr>
        <p:spPr>
          <a:xfrm>
            <a:off x="751840" y="1508400"/>
            <a:ext cx="592328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Understand the </a:t>
            </a: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Top Changes for your role or department.</a:t>
            </a: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More places to review your </a:t>
            </a:r>
            <a:r>
              <a:rPr lang="en-US" sz="2800" b="1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Update Companion</a:t>
            </a:r>
            <a:r>
              <a:rPr lang="en-US" sz="2800" i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1147763" lvl="1">
              <a:spcBef>
                <a:spcPts val="1800"/>
              </a:spcBef>
            </a:pP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Available in the Epic Learning Home,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targeted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</a:rPr>
              <a:t>eNewsletters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 and</a:t>
            </a:r>
            <a:b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</a:b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</a:rPr>
              <a:t>at 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it.houstonmethodist</a:t>
            </a:r>
            <a:r>
              <a:rPr lang="en-US" sz="2000" i="1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.</a:t>
            </a:r>
            <a:r>
              <a:rPr lang="en-US" sz="2000" i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org/</a:t>
            </a:r>
            <a:r>
              <a:rPr lang="en-US" sz="2000" i="1" dirty="0" err="1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epicupdate</a:t>
            </a:r>
            <a:r>
              <a:rPr lang="en-US" sz="2000" i="1" dirty="0">
                <a:solidFill>
                  <a:srgbClr val="AC0033"/>
                </a:solidFill>
                <a:latin typeface="Franklin Gothic Book" panose="020B0503020102020204" pitchFamily="34" charset="0"/>
                <a:hlinkClick r:id="rId3"/>
              </a:rPr>
              <a:t>/</a:t>
            </a:r>
            <a:endParaRPr lang="en-US" sz="2000" dirty="0">
              <a:solidFill>
                <a:srgbClr val="AC0033"/>
              </a:solidFill>
              <a:latin typeface="Franklin Gothic Book" panose="020B05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AC0033"/>
              </a:solidFill>
              <a:latin typeface="Franklin Gothic Medium" panose="020B0603020102020204" pitchFamily="34" charset="0"/>
            </a:endParaRPr>
          </a:p>
          <a:p>
            <a:pPr marL="346075" indent="-346075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AC0033"/>
                </a:solidFill>
                <a:latin typeface="Franklin Gothic Medium" panose="020B0603020102020204" pitchFamily="34" charset="0"/>
              </a:rPr>
              <a:t>Practice Guided Activities in the Epic Playground.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A9AE09-4E94-4CE3-82B8-A0A2AF499A34}"/>
              </a:ext>
            </a:extLst>
          </p:cNvPr>
          <p:cNvSpPr/>
          <p:nvPr/>
        </p:nvSpPr>
        <p:spPr>
          <a:xfrm>
            <a:off x="612140" y="1618481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BED7-5DEA-4D1B-9153-CC8533342832}"/>
              </a:ext>
            </a:extLst>
          </p:cNvPr>
          <p:cNvSpPr/>
          <p:nvPr/>
        </p:nvSpPr>
        <p:spPr>
          <a:xfrm>
            <a:off x="612140" y="2648970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BDD690-DCF7-4ABC-A01D-CE5786ECAA91}"/>
              </a:ext>
            </a:extLst>
          </p:cNvPr>
          <p:cNvSpPr/>
          <p:nvPr/>
        </p:nvSpPr>
        <p:spPr>
          <a:xfrm>
            <a:off x="612140" y="5606585"/>
            <a:ext cx="396240" cy="396240"/>
          </a:xfrm>
          <a:prstGeom prst="rect">
            <a:avLst/>
          </a:prstGeom>
          <a:solidFill>
            <a:srgbClr val="AC003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Franklin Gothic Medium" panose="020B0603020102020204" pitchFamily="34" charset="0"/>
              </a:rPr>
              <a:t>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52119E-311B-4D85-A7D6-8C6B61F79063}"/>
              </a:ext>
            </a:extLst>
          </p:cNvPr>
          <p:cNvGrpSpPr/>
          <p:nvPr/>
        </p:nvGrpSpPr>
        <p:grpSpPr>
          <a:xfrm>
            <a:off x="337608" y="3634551"/>
            <a:ext cx="1341543" cy="1484583"/>
            <a:chOff x="6761338" y="2306319"/>
            <a:chExt cx="1945754" cy="21532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085E5D5-3147-4FAB-9CAA-659ADC0AC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60704">
              <a:off x="6761338" y="2355528"/>
              <a:ext cx="1396680" cy="18134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AF4B6C1-8DF9-409E-9C54-F8E26C2F0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6290" y="2306319"/>
              <a:ext cx="1670802" cy="215321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37F0C0-7702-4078-980F-AC80FEF29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789" y="1109131"/>
            <a:ext cx="2329211" cy="58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3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1DC4F5-3D2A-4E70-9100-FF23B42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94813"/>
            <a:ext cx="5889463" cy="505884"/>
          </a:xfrm>
        </p:spPr>
        <p:txBody>
          <a:bodyPr>
            <a:noAutofit/>
          </a:bodyPr>
          <a:lstStyle/>
          <a:p>
            <a:r>
              <a:rPr lang="en-US" sz="2800" dirty="0"/>
              <a:t>Top Changes for Patient Access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C0F1A7-F7DA-4AD7-80B7-39C1C3B305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966" y="600697"/>
            <a:ext cx="3254274" cy="366712"/>
          </a:xfrm>
        </p:spPr>
        <p:txBody>
          <a:bodyPr/>
          <a:lstStyle/>
          <a:p>
            <a:r>
              <a:rPr lang="en-US" sz="1600" dirty="0"/>
              <a:t>Epic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59EE5-D8AB-4C61-8D28-108AB14E2E97}"/>
              </a:ext>
            </a:extLst>
          </p:cNvPr>
          <p:cNvSpPr txBox="1"/>
          <p:nvPr/>
        </p:nvSpPr>
        <p:spPr>
          <a:xfrm>
            <a:off x="234841" y="1404105"/>
            <a:ext cx="7283713" cy="95410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C0033"/>
                </a:solidFill>
              </a:rPr>
              <a:t>The Top Changes for</a:t>
            </a:r>
            <a:br>
              <a:rPr lang="en-US" sz="2800" b="1" dirty="0">
                <a:solidFill>
                  <a:srgbClr val="AC0033"/>
                </a:solidFill>
              </a:rPr>
            </a:br>
            <a:r>
              <a:rPr lang="en-US" sz="2800" b="1" dirty="0">
                <a:solidFill>
                  <a:srgbClr val="AC0033"/>
                </a:solidFill>
              </a:rPr>
              <a:t>Patient Access:</a:t>
            </a:r>
            <a:endParaRPr lang="en-US" sz="2800" dirty="0">
              <a:solidFill>
                <a:srgbClr val="AC0033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A6B60-4756-4E6C-8948-0DD7EEAA781D}"/>
              </a:ext>
            </a:extLst>
          </p:cNvPr>
          <p:cNvSpPr txBox="1"/>
          <p:nvPr/>
        </p:nvSpPr>
        <p:spPr>
          <a:xfrm>
            <a:off x="189966" y="2541000"/>
            <a:ext cx="6275380" cy="189282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Scan driver’s licenses in Patient Lookup.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Today’s patients report now modernized and organized.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Capture signatures in a refreshed activity.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Franklin Gothic Book" panose="020B0503020102020204" pitchFamily="34" charset="0"/>
              </a:rPr>
              <a:t>Transfer Center updates.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6F42E-F28C-4755-BA41-F6DA2DBB3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75504" y="1221317"/>
            <a:ext cx="2568496" cy="1514363"/>
          </a:xfrm>
          <a:prstGeom prst="rect">
            <a:avLst/>
          </a:prstGeom>
        </p:spPr>
      </p:pic>
      <p:sp>
        <p:nvSpPr>
          <p:cNvPr id="3" name="Rectangle: Rounded Corners 2">
            <a:hlinkClick r:id="rId4"/>
            <a:extLst>
              <a:ext uri="{FF2B5EF4-FFF2-40B4-BE49-F238E27FC236}">
                <a16:creationId xmlns:a16="http://schemas.microsoft.com/office/drawing/2014/main" id="{8D24624E-B5FE-4F3F-AA74-70C8125A04CF}"/>
              </a:ext>
            </a:extLst>
          </p:cNvPr>
          <p:cNvSpPr/>
          <p:nvPr/>
        </p:nvSpPr>
        <p:spPr>
          <a:xfrm>
            <a:off x="6465346" y="5367831"/>
            <a:ext cx="2568496" cy="1011543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latin typeface="Franklin Gothic Book" panose="020B0503020102020204" pitchFamily="34" charset="0"/>
              </a:rPr>
              <a:t>Click here for the</a:t>
            </a:r>
            <a:br>
              <a:rPr lang="en-US" sz="1600" dirty="0">
                <a:latin typeface="Franklin Gothic Book" panose="020B0503020102020204" pitchFamily="34" charset="0"/>
              </a:rPr>
            </a:br>
            <a:r>
              <a:rPr lang="en-US" sz="1600" b="1" dirty="0">
                <a:latin typeface="Franklin Gothic Book" panose="020B0503020102020204" pitchFamily="34" charset="0"/>
              </a:rPr>
              <a:t>Patient Access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b="1" i="1" dirty="0">
                <a:latin typeface="Franklin Gothic Book" panose="020B0503020102020204" pitchFamily="34" charset="0"/>
              </a:rPr>
              <a:t>Update Companion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A76D3-5F09-4DFD-AD5D-603558A9ABE1}"/>
              </a:ext>
            </a:extLst>
          </p:cNvPr>
          <p:cNvSpPr txBox="1"/>
          <p:nvPr/>
        </p:nvSpPr>
        <p:spPr>
          <a:xfrm>
            <a:off x="6465346" y="6465438"/>
            <a:ext cx="25684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Franklin Gothic Book" panose="020B0503020102020204" pitchFamily="34" charset="0"/>
              </a:rPr>
              <a:t>Open in Google Chrome or Microsoft Edge</a:t>
            </a:r>
          </a:p>
        </p:txBody>
      </p:sp>
    </p:spTree>
    <p:extLst>
      <p:ext uri="{BB962C8B-B14F-4D97-AF65-F5344CB8AC3E}">
        <p14:creationId xmlns:p14="http://schemas.microsoft.com/office/powerpoint/2010/main" val="120211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5D7E-B5DA-4CBC-8A26-5B72DBAC57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23C92AF-0CDE-4A3A-ADB0-AABF14C562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06418"/>
      </p:ext>
    </p:extLst>
  </p:cSld>
  <p:clrMapOvr>
    <a:masterClrMapping/>
  </p:clrMapOvr>
</p:sld>
</file>

<file path=ppt/theme/theme1.xml><?xml version="1.0" encoding="utf-8"?>
<a:theme xmlns:a="http://schemas.openxmlformats.org/drawingml/2006/main" name="4_Epic_Com_CM_Strate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2ACDE5C43E0B48BEFE825175C6AA8E" ma:contentTypeVersion="" ma:contentTypeDescription="Create a new document." ma:contentTypeScope="" ma:versionID="d8dd165074c536bd859a0e99e2a018b1">
  <xsd:schema xmlns:xsd="http://www.w3.org/2001/XMLSchema" xmlns:xs="http://www.w3.org/2001/XMLSchema" xmlns:p="http://schemas.microsoft.com/office/2006/metadata/properties" xmlns:ns2="0343f030-45cc-4a71-b2ce-0895be585085" targetNamespace="http://schemas.microsoft.com/office/2006/metadata/properties" ma:root="true" ma:fieldsID="5071b82fd07a9bbfffe2a8254a0c3320" ns2:_="">
    <xsd:import namespace="0343f030-45cc-4a71-b2ce-0895be585085"/>
    <xsd:element name="properties">
      <xsd:complexType>
        <xsd:sequence>
          <xsd:element name="documentManagement">
            <xsd:complexType>
              <xsd:all>
                <xsd:element ref="ns2:Testing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3f030-45cc-4a71-b2ce-0895be585085" elementFormDefault="qualified">
    <xsd:import namespace="http://schemas.microsoft.com/office/2006/documentManagement/types"/>
    <xsd:import namespace="http://schemas.microsoft.com/office/infopath/2007/PartnerControls"/>
    <xsd:element name="Testing_x0020_Status" ma:index="8" nillable="true" ma:displayName="Testing Status" ma:default="N/A" ma:format="Dropdown" ma:internalName="Testing_x0020_Status">
      <xsd:simpleType>
        <xsd:restriction base="dms:Choice">
          <xsd:enumeration value="N/A"/>
          <xsd:enumeration value="Not Started"/>
          <xsd:enumeration value="In Progress"/>
          <xsd:enumeration value="Passed"/>
          <xsd:enumeration value="Fail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ing_x0020_Status xmlns="0343f030-45cc-4a71-b2ce-0895be585085">N/A</Testing_x0020_Status>
  </documentManagement>
</p:properties>
</file>

<file path=customXml/itemProps1.xml><?xml version="1.0" encoding="utf-8"?>
<ds:datastoreItem xmlns:ds="http://schemas.openxmlformats.org/officeDocument/2006/customXml" ds:itemID="{2A5D0EA4-D061-4298-AAEF-20E3008ECF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50A5D-6EE4-437C-92AD-F2AE69582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3f030-45cc-4a71-b2ce-0895be5850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BF5DF-DB29-42A9-83FE-18FFCE423F98}">
  <ds:schemaRefs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0343f030-45cc-4a71-b2ce-0895be58508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24620</TotalTime>
  <Words>182</Words>
  <Application>Microsoft Office PowerPoint</Application>
  <PresentationFormat>On-screen Show (4:3)</PresentationFormat>
  <Paragraphs>36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ＭＳ Ｐゴシック</vt:lpstr>
      <vt:lpstr>Arial</vt:lpstr>
      <vt:lpstr>Calibri</vt:lpstr>
      <vt:lpstr>Franklin Gothic Book</vt:lpstr>
      <vt:lpstr>Franklin Gothic Heavy</vt:lpstr>
      <vt:lpstr>Franklin Gothic Medium</vt:lpstr>
      <vt:lpstr>Geneva</vt:lpstr>
      <vt:lpstr>4_Epic_Com_CM_Strategy</vt:lpstr>
      <vt:lpstr>March 7 Epic Update</vt:lpstr>
      <vt:lpstr>Next Epic Update</vt:lpstr>
      <vt:lpstr>Prepare for the Update</vt:lpstr>
      <vt:lpstr>Top Changes for Patient Access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Methodist Ppt</dc:title>
  <dc:creator>Sheshe Giddens</dc:creator>
  <cp:lastModifiedBy>Ruffin, Alison</cp:lastModifiedBy>
  <cp:revision>1187</cp:revision>
  <cp:lastPrinted>2016-02-09T14:44:09Z</cp:lastPrinted>
  <dcterms:created xsi:type="dcterms:W3CDTF">2013-07-26T17:47:46Z</dcterms:created>
  <dcterms:modified xsi:type="dcterms:W3CDTF">2021-02-18T17:51:15Z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0x0101001A2ACDE5C43E0B48BEFE825175C6AA8E</vt:lpwstr>
  </property>
</Properties>
</file>