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5" r:id="rId3"/>
    <p:sldId id="418" r:id="rId4"/>
    <p:sldId id="375" r:id="rId5"/>
    <p:sldId id="304" r:id="rId6"/>
    <p:sldId id="413" r:id="rId7"/>
    <p:sldId id="384" r:id="rId8"/>
    <p:sldId id="415" r:id="rId9"/>
  </p:sldIdLst>
  <p:sldSz cx="9144000" cy="6858000" type="screen4x3"/>
  <p:notesSz cx="7077075" cy="90043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/>
        <a:cs typeface="Genev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61BD"/>
    <a:srgbClr val="EBEBEB"/>
    <a:srgbClr val="0E3767"/>
    <a:srgbClr val="0500FF"/>
    <a:srgbClr val="6872F4"/>
    <a:srgbClr val="F6F5F9"/>
    <a:srgbClr val="0E4B7E"/>
    <a:srgbClr val="EEEFFC"/>
    <a:srgbClr val="0E3664"/>
    <a:srgbClr val="0D3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5" autoAdjust="0"/>
    <p:restoredTop sz="94179" autoAdjust="0"/>
  </p:normalViewPr>
  <p:slideViewPr>
    <p:cSldViewPr snapToGrid="0" snapToObjects="1">
      <p:cViewPr varScale="1">
        <p:scale>
          <a:sx n="61" d="100"/>
          <a:sy n="61" d="100"/>
        </p:scale>
        <p:origin x="15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53216FD9-1DB0-4D51-BD0B-A780978C7022}" type="datetime1">
              <a:rPr lang="en-US"/>
              <a:pPr>
                <a:defRPr/>
              </a:pPr>
              <a:t>10/16/2020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9D733541-DC37-4D39-934E-D29AA2BED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50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CD3A8601-72B1-470B-95E5-9AD256331DC3}" type="datetime1">
              <a:rPr lang="en-US"/>
              <a:pPr>
                <a:defRPr/>
              </a:pPr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4688"/>
            <a:ext cx="4502150" cy="3376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276725"/>
            <a:ext cx="5661025" cy="4052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51863"/>
            <a:ext cx="30670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551863"/>
            <a:ext cx="3067050" cy="4508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Franklin Gothic Book" pitchFamily="34" charset="0"/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C3DB4BC7-7371-455A-BFD3-EDBCB6031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40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Geneva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Franklin Gothic Book" panose="020B05030201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8A7406D-3D34-4C2F-80A2-A0395E3FA291}" type="slidenum">
              <a:rPr lang="en-US" altLang="en-US" smtClean="0"/>
              <a:pPr>
                <a:spcBef>
                  <a:spcPct val="0"/>
                </a:spcBef>
              </a:pPr>
              <a:t>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42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134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28025" y="6356350"/>
            <a:ext cx="3365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788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213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582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908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498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832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65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53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54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Box 6"/>
          <p:cNvSpPr txBox="1">
            <a:spLocks noChangeArrowheads="1"/>
          </p:cNvSpPr>
          <p:nvPr/>
        </p:nvSpPr>
        <p:spPr bwMode="auto">
          <a:xfrm>
            <a:off x="8061325" y="6351588"/>
            <a:ext cx="625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Geneva"/>
                <a:cs typeface="Geneva"/>
              </a:defRPr>
            </a:lvl9pPr>
          </a:lstStyle>
          <a:p>
            <a:pPr algn="r" eaLnBrk="1" hangingPunct="1"/>
            <a:fld id="{723AFB74-FDB4-4238-9E61-672312ED8040}" type="slidenum">
              <a:rPr lang="en-US" altLang="en-US" sz="1400">
                <a:latin typeface="Franklin Gothic Book" panose="020B0503020102020204" pitchFamily="34" charset="0"/>
              </a:rPr>
              <a:pPr algn="r" eaLnBrk="1" hangingPunct="1"/>
              <a:t>‹#›</a:t>
            </a:fld>
            <a:endParaRPr lang="en-US" altLang="en-US" sz="1400">
              <a:latin typeface="Franklin Gothic Book" panose="020B0503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8" r:id="rId10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helpdesk@houstonmethodist.org" TargetMode="External"/><Relationship Id="rId2" Type="http://schemas.openxmlformats.org/officeDocument/2006/relationships/hyperlink" Target="mailto:Telemedsupport@houstonmethodist.or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4"/>
          <p:cNvSpPr>
            <a:spLocks noGrp="1"/>
          </p:cNvSpPr>
          <p:nvPr>
            <p:ph type="title"/>
          </p:nvPr>
        </p:nvSpPr>
        <p:spPr bwMode="auto">
          <a:xfrm>
            <a:off x="557512" y="2425315"/>
            <a:ext cx="8323263" cy="18313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Caregility Telemedicine Training</a:t>
            </a:r>
            <a:br>
              <a:rPr lang="en-US" altLang="en-US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</a:br>
            <a:r>
              <a:rPr lang="en-US" altLang="en-US" dirty="0">
                <a:latin typeface="Franklin Gothic Book" panose="020B0503020102020204" pitchFamily="34" charset="0"/>
                <a:ea typeface="Geneva"/>
                <a:cs typeface="Franklin Gothic Book" panose="020B0503020102020204" pitchFamily="34" charset="0"/>
              </a:rPr>
              <a:t>Providers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1C01-1D13-A444-B5F9-8E650357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91" y="279773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853C0-6FFF-9048-A71A-DAB581BF9F8E}"/>
              </a:ext>
            </a:extLst>
          </p:cNvPr>
          <p:cNvSpPr txBox="1"/>
          <p:nvPr/>
        </p:nvSpPr>
        <p:spPr>
          <a:xfrm>
            <a:off x="497091" y="2031694"/>
            <a:ext cx="7820643" cy="2794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Overview</a:t>
            </a: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Hardware requirements</a:t>
            </a: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Enhanced features</a:t>
            </a: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Troubleshooting</a:t>
            </a:r>
          </a:p>
          <a:p>
            <a:pPr marL="514350" lvl="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Demo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4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1C01-1D13-A444-B5F9-8E650357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91" y="279773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853C0-6FFF-9048-A71A-DAB581BF9F8E}"/>
              </a:ext>
            </a:extLst>
          </p:cNvPr>
          <p:cNvSpPr txBox="1"/>
          <p:nvPr/>
        </p:nvSpPr>
        <p:spPr>
          <a:xfrm>
            <a:off x="474518" y="2136798"/>
            <a:ext cx="81949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Better virtual visit experience for patients and providers.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Access virtual visits on or off the HM network.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Perform visits on any computer (HM or personal).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Conduct multi-party video visits.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Text invites.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Share screen during a visit.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20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1C01-1D13-A444-B5F9-8E650357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54" y="262258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Hardware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853C0-6FFF-9048-A71A-DAB581BF9F8E}"/>
              </a:ext>
            </a:extLst>
          </p:cNvPr>
          <p:cNvSpPr txBox="1"/>
          <p:nvPr/>
        </p:nvSpPr>
        <p:spPr>
          <a:xfrm>
            <a:off x="424401" y="2063162"/>
            <a:ext cx="82951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Perform visits on any computer (HM or personal), if you have access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Webcam/speakers.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Citrix.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Google Chrome </a:t>
            </a:r>
            <a:r>
              <a:rPr lang="en-US" sz="2400" dirty="0">
                <a:latin typeface="Franklin Gothic Book" panose="020B0503020102020204" pitchFamily="34" charset="0"/>
              </a:rPr>
              <a:t>or </a:t>
            </a:r>
            <a:r>
              <a:rPr lang="en-US" sz="2400" b="1" dirty="0">
                <a:latin typeface="Franklin Gothic Book" panose="020B0503020102020204" pitchFamily="34" charset="0"/>
              </a:rPr>
              <a:t>Safari.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Internet Explorer </a:t>
            </a:r>
            <a:r>
              <a:rPr lang="en-US" sz="2400" dirty="0">
                <a:latin typeface="Franklin Gothic Book" panose="020B0503020102020204" pitchFamily="34" charset="0"/>
              </a:rPr>
              <a:t>and </a:t>
            </a:r>
            <a:r>
              <a:rPr lang="en-US" sz="2400" b="1" dirty="0">
                <a:latin typeface="Franklin Gothic Book" panose="020B0503020102020204" pitchFamily="34" charset="0"/>
              </a:rPr>
              <a:t>Edge</a:t>
            </a:r>
            <a:r>
              <a:rPr lang="en-US" sz="2400" dirty="0">
                <a:latin typeface="Franklin Gothic Book" panose="020B0503020102020204" pitchFamily="34" charset="0"/>
              </a:rPr>
              <a:t> are not supported.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Franklin Gothic Book" panose="020B0503020102020204" pitchFamily="34" charset="0"/>
              </a:rPr>
              <a:t>Haiku</a:t>
            </a:r>
            <a:r>
              <a:rPr lang="en-US" sz="2400" dirty="0">
                <a:latin typeface="Franklin Gothic Book" panose="020B0503020102020204" pitchFamily="34" charset="0"/>
              </a:rPr>
              <a:t>/</a:t>
            </a:r>
            <a:r>
              <a:rPr lang="en-US" sz="2400" b="1" dirty="0">
                <a:latin typeface="Franklin Gothic Book" panose="020B0503020102020204" pitchFamily="34" charset="0"/>
              </a:rPr>
              <a:t>Canto</a:t>
            </a:r>
            <a:r>
              <a:rPr lang="en-US" sz="2400" dirty="0">
                <a:latin typeface="Franklin Gothic Book" panose="020B0503020102020204" pitchFamily="34" charset="0"/>
              </a:rPr>
              <a:t> supported.</a:t>
            </a:r>
            <a:endParaRPr lang="en-US" sz="2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015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1C01-1D13-A444-B5F9-8E650357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38" y="303913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Enhanced Features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853C0-6FFF-9048-A71A-DAB581BF9F8E}"/>
              </a:ext>
            </a:extLst>
          </p:cNvPr>
          <p:cNvSpPr txBox="1"/>
          <p:nvPr/>
        </p:nvSpPr>
        <p:spPr>
          <a:xfrm>
            <a:off x="280738" y="1536174"/>
            <a:ext cx="81291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New features: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Multi-party visits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Text invites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Screenshare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Future enhancements: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Class/group sessions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EpicCare Link integration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Customized waiting rooms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Translation integration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Android </a:t>
            </a:r>
            <a:r>
              <a:rPr lang="en-US" sz="2400" b="1" dirty="0">
                <a:latin typeface="Franklin Gothic Book" panose="020B0503020102020204" pitchFamily="34" charset="0"/>
              </a:rPr>
              <a:t>Haiku</a:t>
            </a:r>
            <a:r>
              <a:rPr lang="en-US" sz="2400" dirty="0">
                <a:latin typeface="Franklin Gothic Book" panose="020B0503020102020204" pitchFamily="34" charset="0"/>
              </a:rPr>
              <a:t> visits</a:t>
            </a:r>
          </a:p>
        </p:txBody>
      </p:sp>
    </p:spTree>
    <p:extLst>
      <p:ext uri="{BB962C8B-B14F-4D97-AF65-F5344CB8AC3E}">
        <p14:creationId xmlns:p14="http://schemas.microsoft.com/office/powerpoint/2010/main" val="368406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EA0A-89C4-49AF-B2DA-87703AE26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10365"/>
            <a:ext cx="5364683" cy="505884"/>
          </a:xfrm>
        </p:spPr>
        <p:txBody>
          <a:bodyPr>
            <a:normAutofit fontScale="90000"/>
          </a:bodyPr>
          <a:lstStyle/>
          <a:p>
            <a:r>
              <a:rPr lang="en-US" dirty="0"/>
              <a:t>Troubleshooting Tips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8BA74-E75B-4BF2-882F-5927F479A407}"/>
              </a:ext>
            </a:extLst>
          </p:cNvPr>
          <p:cNvSpPr txBox="1"/>
          <p:nvPr/>
        </p:nvSpPr>
        <p:spPr>
          <a:xfrm>
            <a:off x="233368" y="1716101"/>
            <a:ext cx="86772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Video feed launches into </a:t>
            </a:r>
            <a:r>
              <a:rPr lang="en-US" sz="2400" b="1" dirty="0">
                <a:latin typeface="Franklin Gothic Book" panose="020B0503020102020204" pitchFamily="34" charset="0"/>
              </a:rPr>
              <a:t>Internet Explorer </a:t>
            </a:r>
            <a:r>
              <a:rPr lang="en-US" sz="2400" dirty="0">
                <a:latin typeface="Franklin Gothic Book" panose="020B0503020102020204" pitchFamily="34" charset="0"/>
              </a:rPr>
              <a:t>(spinning blue dots):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Copy URL and paste into </a:t>
            </a:r>
            <a:r>
              <a:rPr lang="en-US" sz="2400" b="1" dirty="0">
                <a:latin typeface="Franklin Gothic Book" panose="020B0503020102020204" pitchFamily="34" charset="0"/>
              </a:rPr>
              <a:t>Chrome</a:t>
            </a:r>
            <a:r>
              <a:rPr lang="en-US" sz="2400" dirty="0">
                <a:latin typeface="Franklin Gothic Book" panose="020B0503020102020204" pitchFamily="34" charset="0"/>
              </a:rPr>
              <a:t>/</a:t>
            </a:r>
            <a:r>
              <a:rPr lang="en-US" sz="2400" b="1" dirty="0">
                <a:latin typeface="Franklin Gothic Book" panose="020B0503020102020204" pitchFamily="34" charset="0"/>
              </a:rPr>
              <a:t>Safari</a:t>
            </a:r>
            <a:r>
              <a:rPr lang="en-US" sz="2400" dirty="0">
                <a:latin typeface="Franklin Gothic Book" panose="020B050302010202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If on an HM device, submit a ticket for default browser.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On a personal device, make </a:t>
            </a:r>
            <a:r>
              <a:rPr lang="en-US" sz="2400" b="1" dirty="0">
                <a:latin typeface="Franklin Gothic Book" panose="020B0503020102020204" pitchFamily="34" charset="0"/>
              </a:rPr>
              <a:t>Chrome</a:t>
            </a:r>
            <a:r>
              <a:rPr lang="en-US" sz="2400" dirty="0">
                <a:latin typeface="Franklin Gothic Book" panose="020B0503020102020204" pitchFamily="34" charset="0"/>
              </a:rPr>
              <a:t> default browser.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Patient is having difficulty connecting: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Send patient text invite to join call.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Issues connecting while on an active phone call: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End phone call and refresh browser to reestablish connection.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Camera/mic blocked when using a smart device: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Update browser settings within the device to </a:t>
            </a:r>
            <a:r>
              <a:rPr lang="en-US" sz="2400" b="1" dirty="0">
                <a:latin typeface="Franklin Gothic Book" panose="020B0503020102020204" pitchFamily="34" charset="0"/>
              </a:rPr>
              <a:t>Allow</a:t>
            </a:r>
            <a:r>
              <a:rPr lang="en-US" sz="2400" dirty="0">
                <a:latin typeface="Franklin Gothic Book" panose="020B0503020102020204" pitchFamily="34" charset="0"/>
              </a:rPr>
              <a:t>.</a:t>
            </a:r>
            <a:r>
              <a:rPr lang="en-US" sz="2400" b="1" dirty="0">
                <a:latin typeface="Franklin Gothic Book" panose="020B0503020102020204" pitchFamily="34" charset="0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536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743D-987C-A543-B19D-9CC7AA70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AD0AF-870D-9945-89BD-65A725D17B5B}"/>
              </a:ext>
            </a:extLst>
          </p:cNvPr>
          <p:cNvSpPr txBox="1"/>
          <p:nvPr/>
        </p:nvSpPr>
        <p:spPr>
          <a:xfrm>
            <a:off x="499323" y="1357968"/>
            <a:ext cx="814535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Providers/staff needing immediate assistance: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Email </a:t>
            </a:r>
            <a:r>
              <a:rPr lang="en-US" sz="2400" dirty="0">
                <a:solidFill>
                  <a:srgbClr val="3661BD"/>
                </a:solidFill>
                <a:latin typeface="Franklin Gothic Book" panose="020B05030201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Telemedsupport@houstonmethodist.org</a:t>
            </a:r>
            <a:r>
              <a:rPr lang="en-US" sz="2400" dirty="0">
                <a:latin typeface="Franklin Gothic Book" panose="020B05030201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Include URGENT in the subject line.</a:t>
            </a:r>
          </a:p>
          <a:p>
            <a:pPr lvl="0"/>
            <a:endParaRPr lang="en-US" sz="2400" dirty="0">
              <a:latin typeface="Franklin Gothic Book" panose="020B05030201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For standard questions/enhancement requests, submit a ticket with the IT Help Desk, request assignment to Epic Telemedicine.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3661BD"/>
                </a:solidFill>
                <a:latin typeface="Franklin Gothic Book" panose="020B0503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https://it.houstonmethodist.org/help/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3661BD"/>
                </a:solidFill>
                <a:latin typeface="Franklin Gothic Book" panose="020B0503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helpdesk@houstonmethodist.org</a:t>
            </a:r>
            <a:endParaRPr lang="en-US" sz="2400" dirty="0">
              <a:solidFill>
                <a:srgbClr val="3661BD"/>
              </a:solidFill>
              <a:latin typeface="Franklin Gothic Book" panose="020B05030201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IT Help Desk: 832.667.5600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Physician Help Desk: 832.667.5555</a:t>
            </a:r>
          </a:p>
          <a:p>
            <a:pPr lvl="1"/>
            <a:endParaRPr lang="en-US" sz="2400" dirty="0">
              <a:latin typeface="Franklin Gothic Book" panose="020B05030201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Patients needing connection assistance can call the patient support line, 713.441.7265.</a:t>
            </a:r>
          </a:p>
        </p:txBody>
      </p:sp>
    </p:spTree>
    <p:extLst>
      <p:ext uri="{BB962C8B-B14F-4D97-AF65-F5344CB8AC3E}">
        <p14:creationId xmlns:p14="http://schemas.microsoft.com/office/powerpoint/2010/main" val="97358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412520"/>
      </p:ext>
    </p:extLst>
  </p:cSld>
  <p:clrMapOvr>
    <a:masterClrMapping/>
  </p:clrMapOvr>
</p:sld>
</file>

<file path=ppt/theme/theme1.xml><?xml version="1.0" encoding="utf-8"?>
<a:theme xmlns:a="http://schemas.openxmlformats.org/drawingml/2006/main" name="HM_PP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ding-Medicine.pptx" id="{62084398-CD0C-4D76-98C1-FC0CC8457614}" vid="{F63564FE-6585-4253-8649-E4EE4E24E9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HM_PPT_standard</Template>
  <TotalTime>15364</TotalTime>
  <Words>308</Words>
  <Application>Microsoft Office PowerPoint</Application>
  <PresentationFormat>On-screen Show (4:3)</PresentationFormat>
  <Paragraphs>56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Franklin Gothic Book</vt:lpstr>
      <vt:lpstr>HM_PPT_Blue</vt:lpstr>
      <vt:lpstr>Caregility Telemedicine Training Providers</vt:lpstr>
      <vt:lpstr>Agenda</vt:lpstr>
      <vt:lpstr>Overview</vt:lpstr>
      <vt:lpstr>Hardware Requirements</vt:lpstr>
      <vt:lpstr>Enhanced Features</vt:lpstr>
      <vt:lpstr>Troubleshooting Tips</vt:lpstr>
      <vt:lpstr>Support</vt:lpstr>
      <vt:lpstr>PowerPoint Presentation</vt:lpstr>
    </vt:vector>
  </TitlesOfParts>
  <Company>TMH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TITLE</dc:title>
  <dc:creator>Hjelmstad, Josh</dc:creator>
  <cp:lastModifiedBy>Kennedy, Andrea L.</cp:lastModifiedBy>
  <cp:revision>209</cp:revision>
  <cp:lastPrinted>2020-03-09T16:49:20Z</cp:lastPrinted>
  <dcterms:created xsi:type="dcterms:W3CDTF">2019-04-08T15:39:11Z</dcterms:created>
  <dcterms:modified xsi:type="dcterms:W3CDTF">2020-10-16T15:45:40Z</dcterms:modified>
</cp:coreProperties>
</file>