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4393" r:id="rId5"/>
    <p:sldId id="4394" r:id="rId6"/>
  </p:sldIdLst>
  <p:sldSz cx="9144000" cy="6858000" type="screen4x3"/>
  <p:notesSz cx="7010400" cy="923607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Geneva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Geneva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Geneva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Geneva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orton, Mark A." initials="NMA" lastIdx="7" clrIdx="0">
    <p:extLst>
      <p:ext uri="{19B8F6BF-5375-455C-9EA6-DF929625EA0E}">
        <p15:presenceInfo xmlns:p15="http://schemas.microsoft.com/office/powerpoint/2012/main" userId="Norton, Mark A." providerId="None"/>
      </p:ext>
    </p:extLst>
  </p:cmAuthor>
  <p:cmAuthor id="2" name="Collier, Jennifer" initials="CJ" lastIdx="1" clrIdx="1">
    <p:extLst>
      <p:ext uri="{19B8F6BF-5375-455C-9EA6-DF929625EA0E}">
        <p15:presenceInfo xmlns:p15="http://schemas.microsoft.com/office/powerpoint/2012/main" userId="S::JCollier@houstonmethodist.org::80396f5c-5c69-4dd9-9d96-137190ee83fc" providerId="AD"/>
      </p:ext>
    </p:extLst>
  </p:cmAuthor>
  <p:cmAuthor id="3" name="McGrath, Eileen" initials="ME" lastIdx="4" clrIdx="2">
    <p:extLst>
      <p:ext uri="{19B8F6BF-5375-455C-9EA6-DF929625EA0E}">
        <p15:presenceInfo xmlns:p15="http://schemas.microsoft.com/office/powerpoint/2012/main" userId="S::emcgrath@houstonmethodist.org::cc8848ab-b3e4-4ecb-993b-5d2a4566ae8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4A7E"/>
    <a:srgbClr val="C0C0C0"/>
    <a:srgbClr val="00FF00"/>
    <a:srgbClr val="FF0000"/>
    <a:srgbClr val="F5F5F5"/>
    <a:srgbClr val="0E3767"/>
    <a:srgbClr val="0E3664"/>
    <a:srgbClr val="0D3562"/>
    <a:srgbClr val="0D2753"/>
    <a:srgbClr val="0D34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12" autoAdjust="0"/>
    <p:restoredTop sz="87654" autoAdjust="0"/>
  </p:normalViewPr>
  <p:slideViewPr>
    <p:cSldViewPr snapToGrid="0" snapToObjects="1">
      <p:cViewPr varScale="1">
        <p:scale>
          <a:sx n="96" d="100"/>
          <a:sy n="96" d="100"/>
        </p:scale>
        <p:origin x="223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797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55" cy="4624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673" y="0"/>
            <a:ext cx="3038155" cy="46245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Franklin Gothic Book" pitchFamily="34" charset="0"/>
              </a:defRPr>
            </a:lvl1pPr>
          </a:lstStyle>
          <a:p>
            <a:pPr>
              <a:defRPr/>
            </a:pPr>
            <a:fld id="{9CA1FBEE-7F16-4AFC-8A00-3E0513785E11}" type="datetime1">
              <a:rPr lang="en-US" altLang="en-US"/>
              <a:pPr>
                <a:defRPr/>
              </a:pPr>
              <a:t>8/4/2020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1992"/>
            <a:ext cx="3038155" cy="4624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673" y="8771992"/>
            <a:ext cx="3038155" cy="46245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Franklin Gothic Book" pitchFamily="34" charset="0"/>
              </a:defRPr>
            </a:lvl1pPr>
          </a:lstStyle>
          <a:p>
            <a:pPr>
              <a:defRPr/>
            </a:pPr>
            <a:fld id="{265B2106-7BBA-48E7-94D2-7721373610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03782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55" cy="4624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673" y="0"/>
            <a:ext cx="3038155" cy="46245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Franklin Gothic Book" pitchFamily="34" charset="0"/>
              </a:defRPr>
            </a:lvl1pPr>
          </a:lstStyle>
          <a:p>
            <a:pPr>
              <a:defRPr/>
            </a:pPr>
            <a:fld id="{97E2AA78-48FA-4FD3-B0A7-A3FC11517C03}" type="datetime1">
              <a:rPr lang="en-US" altLang="en-US"/>
              <a:pPr>
                <a:defRPr/>
              </a:pPr>
              <a:t>8/4/2020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55" y="4386810"/>
            <a:ext cx="5607691" cy="4157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1992"/>
            <a:ext cx="3038155" cy="4624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673" y="8771992"/>
            <a:ext cx="3038155" cy="46245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Franklin Gothic Book" pitchFamily="34" charset="0"/>
              </a:defRPr>
            </a:lvl1pPr>
          </a:lstStyle>
          <a:p>
            <a:pPr>
              <a:defRPr/>
            </a:pPr>
            <a:fld id="{143D5366-2523-4499-8432-280F224C7D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98495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Geneva" charset="-128"/>
        <a:cs typeface="Franklin Gothic Book" pitchFamily="34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Geneva" charset="-128"/>
        <a:cs typeface="Franklin Gothic Book" pitchFamily="34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MS PGothic" pitchFamily="34" charset="-128"/>
        <a:cs typeface="MS PGothic" pitchFamily="34" charset="-128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MS PGothic" pitchFamily="34" charset="-128"/>
        <a:cs typeface="MS PGothic" pitchFamily="34" charset="-128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MS PGothic" pitchFamily="34" charset="-128"/>
        <a:cs typeface="MS PGothic" pitchFamily="34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3D5366-2523-4499-8432-280F224C7DE0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3901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3D5366-2523-4499-8432-280F224C7DE0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0719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F4F7B7A7-EB26-43F6-85F2-4DCAA2621D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5469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90606472-47BF-4824-AADF-FB7626CBF0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394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ADB16A8-CF88-48AA-8024-BD47E2E17B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044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AF934-113C-4D3A-8CFA-E67F583043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848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BCC4B9-4306-4042-A5DA-5D30DFDC50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210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03CE3-3553-4C76-AA27-7900CD1DA9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603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2436B-DAD9-41D9-B37F-2BF0F7EDB2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706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97351-EEE4-40DA-8199-62CF5EA910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642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64AF4-254A-4AA2-AAD7-C55C77CE0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329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754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030" name="Picture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688" y="338138"/>
            <a:ext cx="17621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0F65F7F9-3BF0-49D6-8843-BA89C367F8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8" r:id="rId10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MS PGothic" pitchFamily="34" charset="-128"/>
          <a:cs typeface="MS PGothic" pitchFamily="34" charset="-128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MS PGothic" pitchFamily="34" charset="-128"/>
          <a:cs typeface="MS PGothic" pitchFamily="34" charset="-128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MS PGothic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B93DA0C-B00D-4B68-8224-0FA426F09C65}"/>
              </a:ext>
            </a:extLst>
          </p:cNvPr>
          <p:cNvSpPr/>
          <p:nvPr/>
        </p:nvSpPr>
        <p:spPr>
          <a:xfrm>
            <a:off x="0" y="1329187"/>
            <a:ext cx="8213815" cy="1951303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7942" y="192123"/>
            <a:ext cx="5884085" cy="50588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Major IT Systems Interruption</a:t>
            </a:r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28E2BB2F-5F14-443C-9ECD-EF3115CBDBD9}"/>
              </a:ext>
            </a:extLst>
          </p:cNvPr>
          <p:cNvSpPr txBox="1">
            <a:spLocks/>
          </p:cNvSpPr>
          <p:nvPr/>
        </p:nvSpPr>
        <p:spPr>
          <a:xfrm>
            <a:off x="157942" y="665659"/>
            <a:ext cx="5884085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 cap="none" baseline="0">
                <a:solidFill>
                  <a:schemeClr val="bg1"/>
                </a:solidFill>
                <a:latin typeface="Franklin Gothic Book"/>
                <a:ea typeface="Geneva" charset="-128"/>
                <a:cs typeface="Franklin Gothic Book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1600" i="1" dirty="0"/>
              <a:t>Saturday, Aug. 8 at 11:50 p.m. to Sunday, Aug. 9 at 4 a.m.</a:t>
            </a:r>
          </a:p>
        </p:txBody>
      </p:sp>
      <p:sp>
        <p:nvSpPr>
          <p:cNvPr id="27" name="Content Placeholder 1">
            <a:extLst>
              <a:ext uri="{FF2B5EF4-FFF2-40B4-BE49-F238E27FC236}">
                <a16:creationId xmlns:a16="http://schemas.microsoft.com/office/drawing/2014/main" id="{4ED0FDD2-0CD6-4D30-AD63-B4D57E2B531E}"/>
              </a:ext>
            </a:extLst>
          </p:cNvPr>
          <p:cNvSpPr txBox="1">
            <a:spLocks/>
          </p:cNvSpPr>
          <p:nvPr/>
        </p:nvSpPr>
        <p:spPr>
          <a:xfrm>
            <a:off x="157942" y="4350030"/>
            <a:ext cx="9129908" cy="59307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Franklin Gothic Book"/>
                <a:ea typeface="Franklin Gothic Book" pitchFamily="34" charset="0"/>
                <a:cs typeface="Franklin Gothic Book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Franklin Gothic Book"/>
                <a:ea typeface="Franklin Gothic Book" pitchFamily="34" charset="0"/>
                <a:cs typeface="Franklin Gothic Book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Franklin Gothic Book"/>
                <a:ea typeface="MS PGothic" pitchFamily="34" charset="-128"/>
                <a:cs typeface="Franklin Gothic Book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Franklin Gothic Book"/>
                <a:ea typeface="MS PGothic" pitchFamily="34" charset="-128"/>
                <a:cs typeface="Franklin Gothic Book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Franklin Gothic Book"/>
                <a:ea typeface="MS PGothic" pitchFamily="34" charset="-128"/>
                <a:cs typeface="Franklin Gothic Boo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1700" dirty="0"/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397466-6942-4343-B9D0-4241BAEAA4CB}"/>
              </a:ext>
            </a:extLst>
          </p:cNvPr>
          <p:cNvSpPr txBox="1"/>
          <p:nvPr/>
        </p:nvSpPr>
        <p:spPr>
          <a:xfrm>
            <a:off x="453108" y="1569627"/>
            <a:ext cx="7190083" cy="1373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2800" dirty="0">
                <a:latin typeface="Franklin Gothic Book"/>
              </a:rPr>
              <a:t>IT will perform system maintenance</a:t>
            </a:r>
            <a:br>
              <a:rPr lang="en-US" sz="2800" dirty="0">
                <a:latin typeface="Franklin Gothic Book"/>
              </a:rPr>
            </a:br>
            <a:r>
              <a:rPr lang="en-US" sz="2800" dirty="0">
                <a:latin typeface="Franklin Gothic Book"/>
              </a:rPr>
              <a:t>beginning Saturday, Aug. 8 at 11:50 p.m.</a:t>
            </a:r>
            <a:br>
              <a:rPr lang="en-US" sz="2800" dirty="0">
                <a:latin typeface="Franklin Gothic Book"/>
              </a:rPr>
            </a:br>
            <a:r>
              <a:rPr lang="en-US" sz="2800" dirty="0">
                <a:latin typeface="Franklin Gothic Book"/>
              </a:rPr>
              <a:t>until Sunday, Aug. 9 at approximately 4 a.m.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2FA487-5571-47DC-9EE1-0B81C4B16B27}"/>
              </a:ext>
            </a:extLst>
          </p:cNvPr>
          <p:cNvSpPr txBox="1"/>
          <p:nvPr/>
        </p:nvSpPr>
        <p:spPr>
          <a:xfrm>
            <a:off x="453107" y="3603750"/>
            <a:ext cx="8213815" cy="3135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ts val="500"/>
              </a:spcAft>
            </a:pPr>
            <a:r>
              <a:rPr lang="en-US" sz="2400" b="1" dirty="0">
                <a:solidFill>
                  <a:srgbClr val="124A7E"/>
                </a:solidFill>
                <a:latin typeface="Franklin Gothic Book"/>
              </a:rPr>
              <a:t>What’s Happening?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Franklin Gothic Book" panose="020B0503020102020204" pitchFamily="34" charset="0"/>
              </a:rPr>
              <a:t>Epic, </a:t>
            </a:r>
            <a:r>
              <a:rPr lang="en-US" sz="2000" b="1" dirty="0" err="1">
                <a:latin typeface="Franklin Gothic Book" panose="020B0503020102020204" pitchFamily="34" charset="0"/>
              </a:rPr>
              <a:t>Provation</a:t>
            </a:r>
            <a:r>
              <a:rPr lang="en-US" sz="2000" b="1" dirty="0">
                <a:latin typeface="Franklin Gothic Book" panose="020B0503020102020204" pitchFamily="34" charset="0"/>
              </a:rPr>
              <a:t>, CPN, </a:t>
            </a:r>
            <a:r>
              <a:rPr lang="en-US" sz="2000" b="1" dirty="0" err="1">
                <a:latin typeface="Franklin Gothic Book" panose="020B0503020102020204" pitchFamily="34" charset="0"/>
              </a:rPr>
              <a:t>Carefusion</a:t>
            </a:r>
            <a:r>
              <a:rPr lang="en-US" sz="2000" b="1" dirty="0">
                <a:latin typeface="Franklin Gothic Book" panose="020B0503020102020204" pitchFamily="34" charset="0"/>
              </a:rPr>
              <a:t> </a:t>
            </a:r>
            <a:r>
              <a:rPr lang="en-US" sz="2000" b="1" dirty="0" err="1">
                <a:latin typeface="Franklin Gothic Book" panose="020B0503020102020204" pitchFamily="34" charset="0"/>
              </a:rPr>
              <a:t>SentrySuite</a:t>
            </a:r>
            <a:r>
              <a:rPr lang="en-US" sz="2000" b="1" dirty="0">
                <a:latin typeface="Franklin Gothic Book" panose="020B0503020102020204" pitchFamily="34" charset="0"/>
              </a:rPr>
              <a:t> and </a:t>
            </a:r>
            <a:r>
              <a:rPr lang="en-US" sz="2000" b="1" dirty="0" err="1">
                <a:latin typeface="Franklin Gothic Book" panose="020B0503020102020204" pitchFamily="34" charset="0"/>
              </a:rPr>
              <a:t>eNICU</a:t>
            </a:r>
            <a:r>
              <a:rPr lang="en-US" sz="2000" b="1" dirty="0">
                <a:latin typeface="Franklin Gothic Book" panose="020B0503020102020204" pitchFamily="34" charset="0"/>
              </a:rPr>
              <a:t> </a:t>
            </a:r>
            <a:r>
              <a:rPr lang="en-US" sz="2000" dirty="0">
                <a:latin typeface="Franklin Gothic Book" panose="020B0503020102020204" pitchFamily="34" charset="0"/>
              </a:rPr>
              <a:t>will experience three interruptions, each lasting approximately five minutes.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Several applications, like </a:t>
            </a:r>
            <a:r>
              <a:rPr lang="en-US" sz="2000" b="1" dirty="0">
                <a:latin typeface="Franklin Gothic Book" panose="020B0503020102020204" pitchFamily="34" charset="0"/>
              </a:rPr>
              <a:t>MARS, </a:t>
            </a:r>
            <a:r>
              <a:rPr lang="en-US" sz="2000" b="1" dirty="0" err="1">
                <a:latin typeface="Franklin Gothic Book" panose="020B0503020102020204" pitchFamily="34" charset="0"/>
              </a:rPr>
              <a:t>LaborWorkx</a:t>
            </a:r>
            <a:r>
              <a:rPr lang="en-US" sz="2000" b="1" dirty="0">
                <a:latin typeface="Franklin Gothic Book" panose="020B0503020102020204" pitchFamily="34" charset="0"/>
              </a:rPr>
              <a:t>, remote VPN and Apps Center</a:t>
            </a:r>
            <a:r>
              <a:rPr lang="en-US" sz="2000" dirty="0">
                <a:latin typeface="Franklin Gothic Book" panose="020B0503020102020204" pitchFamily="34" charset="0"/>
              </a:rPr>
              <a:t>, may experience slowness and intermittent connectivity issues.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Franklin Gothic Book" panose="020B0503020102020204" pitchFamily="34" charset="0"/>
              </a:rPr>
              <a:t>OnBase</a:t>
            </a:r>
            <a:r>
              <a:rPr lang="en-US" sz="2000" dirty="0">
                <a:latin typeface="Franklin Gothic Book" panose="020B0503020102020204" pitchFamily="34" charset="0"/>
              </a:rPr>
              <a:t> and </a:t>
            </a:r>
            <a:r>
              <a:rPr lang="en-US" sz="2000" b="1" dirty="0">
                <a:latin typeface="Franklin Gothic Book" panose="020B0503020102020204" pitchFamily="34" charset="0"/>
              </a:rPr>
              <a:t>Express</a:t>
            </a:r>
            <a:r>
              <a:rPr lang="en-US" sz="2000" dirty="0">
                <a:latin typeface="Franklin Gothic Book" panose="020B0503020102020204" pitchFamily="34" charset="0"/>
              </a:rPr>
              <a:t> </a:t>
            </a:r>
            <a:r>
              <a:rPr lang="en-US" sz="2000" b="1" dirty="0">
                <a:latin typeface="Franklin Gothic Book" panose="020B0503020102020204" pitchFamily="34" charset="0"/>
              </a:rPr>
              <a:t>Scan</a:t>
            </a:r>
            <a:r>
              <a:rPr lang="en-US" sz="2000" dirty="0">
                <a:latin typeface="Franklin Gothic Book" panose="020B0503020102020204" pitchFamily="34" charset="0"/>
              </a:rPr>
              <a:t> will not be available throughout the maintenance period and you won’t be able to view or capture scans.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There is no impact to phones, internet, email or Wi-Fi.</a:t>
            </a:r>
          </a:p>
        </p:txBody>
      </p:sp>
    </p:spTree>
    <p:extLst>
      <p:ext uri="{BB962C8B-B14F-4D97-AF65-F5344CB8AC3E}">
        <p14:creationId xmlns:p14="http://schemas.microsoft.com/office/powerpoint/2010/main" val="1065412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7942" y="192123"/>
            <a:ext cx="5884085" cy="50588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Major IT Systems Interruption</a:t>
            </a:r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28E2BB2F-5F14-443C-9ECD-EF3115CBDBD9}"/>
              </a:ext>
            </a:extLst>
          </p:cNvPr>
          <p:cNvSpPr txBox="1">
            <a:spLocks/>
          </p:cNvSpPr>
          <p:nvPr/>
        </p:nvSpPr>
        <p:spPr>
          <a:xfrm>
            <a:off x="157942" y="665659"/>
            <a:ext cx="5884085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 cap="none" baseline="0">
                <a:solidFill>
                  <a:schemeClr val="bg1"/>
                </a:solidFill>
                <a:latin typeface="Franklin Gothic Book"/>
                <a:ea typeface="Geneva" charset="-128"/>
                <a:cs typeface="Franklin Gothic Book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1600" i="1" dirty="0"/>
              <a:t>Saturday, Aug. 8 at 11:50 p.m. to Sunday, Aug. 9 at 4 a.m.</a:t>
            </a:r>
          </a:p>
        </p:txBody>
      </p:sp>
      <p:sp>
        <p:nvSpPr>
          <p:cNvPr id="27" name="Content Placeholder 1">
            <a:extLst>
              <a:ext uri="{FF2B5EF4-FFF2-40B4-BE49-F238E27FC236}">
                <a16:creationId xmlns:a16="http://schemas.microsoft.com/office/drawing/2014/main" id="{4ED0FDD2-0CD6-4D30-AD63-B4D57E2B531E}"/>
              </a:ext>
            </a:extLst>
          </p:cNvPr>
          <p:cNvSpPr txBox="1">
            <a:spLocks/>
          </p:cNvSpPr>
          <p:nvPr/>
        </p:nvSpPr>
        <p:spPr>
          <a:xfrm>
            <a:off x="157942" y="4350030"/>
            <a:ext cx="9129908" cy="59307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Franklin Gothic Book"/>
                <a:ea typeface="Franklin Gothic Book" pitchFamily="34" charset="0"/>
                <a:cs typeface="Franklin Gothic Book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Franklin Gothic Book"/>
                <a:ea typeface="Franklin Gothic Book" pitchFamily="34" charset="0"/>
                <a:cs typeface="Franklin Gothic Book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Franklin Gothic Book"/>
                <a:ea typeface="MS PGothic" pitchFamily="34" charset="-128"/>
                <a:cs typeface="Franklin Gothic Book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Franklin Gothic Book"/>
                <a:ea typeface="MS PGothic" pitchFamily="34" charset="-128"/>
                <a:cs typeface="Franklin Gothic Book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Franklin Gothic Book"/>
                <a:ea typeface="MS PGothic" pitchFamily="34" charset="-128"/>
                <a:cs typeface="Franklin Gothic Boo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1700" dirty="0"/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2FA487-5571-47DC-9EE1-0B81C4B16B27}"/>
              </a:ext>
            </a:extLst>
          </p:cNvPr>
          <p:cNvSpPr txBox="1"/>
          <p:nvPr/>
        </p:nvSpPr>
        <p:spPr>
          <a:xfrm>
            <a:off x="206144" y="1611684"/>
            <a:ext cx="8301752" cy="4951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ts val="500"/>
              </a:spcAft>
            </a:pPr>
            <a:r>
              <a:rPr lang="en-US" sz="2400" b="1" dirty="0">
                <a:solidFill>
                  <a:srgbClr val="124A7E"/>
                </a:solidFill>
                <a:latin typeface="Franklin Gothic Book"/>
              </a:rPr>
              <a:t>What To Do: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Franklin Gothic Book" panose="020B0503020102020204" pitchFamily="34" charset="0"/>
              </a:rPr>
              <a:t>Before each interruption</a:t>
            </a:r>
            <a:r>
              <a:rPr lang="en-US" sz="2000" dirty="0">
                <a:latin typeface="Franklin Gothic Book" panose="020B0503020102020204" pitchFamily="34" charset="0"/>
              </a:rPr>
              <a:t>, you’ll receive an alert to save your work and log off the application.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Franklin Gothic Book" panose="020B0503020102020204" pitchFamily="34" charset="0"/>
              </a:rPr>
              <a:t>During the interruption, </a:t>
            </a:r>
            <a:r>
              <a:rPr lang="en-US" sz="2000" dirty="0">
                <a:latin typeface="Franklin Gothic Book" panose="020B0503020102020204" pitchFamily="34" charset="0"/>
              </a:rPr>
              <a:t>vitals and orders will be collected and will flow into the applicable application, when each interruption is complete.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You can log back in approximately five minutes after each interruption.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If you’re disconnected from an application, pause for five minutes then log back in.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For </a:t>
            </a:r>
            <a:r>
              <a:rPr lang="en-US" sz="2000" b="1" dirty="0">
                <a:latin typeface="Franklin Gothic Book" panose="020B0503020102020204" pitchFamily="34" charset="0"/>
              </a:rPr>
              <a:t>OnBase</a:t>
            </a:r>
            <a:r>
              <a:rPr lang="en-US" sz="2000" dirty="0">
                <a:latin typeface="Franklin Gothic Book" panose="020B0503020102020204" pitchFamily="34" charset="0"/>
              </a:rPr>
              <a:t> and </a:t>
            </a:r>
            <a:r>
              <a:rPr lang="en-US" sz="2000" b="1" dirty="0">
                <a:latin typeface="Franklin Gothic Book" panose="020B0503020102020204" pitchFamily="34" charset="0"/>
              </a:rPr>
              <a:t>Express Scan</a:t>
            </a:r>
            <a:r>
              <a:rPr lang="en-US" sz="2000" dirty="0">
                <a:latin typeface="Franklin Gothic Book" panose="020B0503020102020204" pitchFamily="34" charset="0"/>
              </a:rPr>
              <a:t>, follow standard downtime procedures for scanning and viewing insurance cards</a:t>
            </a:r>
            <a:r>
              <a:rPr lang="en-US" sz="2000">
                <a:latin typeface="Franklin Gothic Book" panose="020B0503020102020204" pitchFamily="34" charset="0"/>
              </a:rPr>
              <a:t>, driver’s </a:t>
            </a:r>
            <a:r>
              <a:rPr lang="en-US" sz="2000" dirty="0">
                <a:latin typeface="Franklin Gothic Book" panose="020B0503020102020204" pitchFamily="34" charset="0"/>
              </a:rPr>
              <a:t>licenses and interfaced items like Muse EKGs, </a:t>
            </a:r>
            <a:r>
              <a:rPr lang="en-US" sz="2000" dirty="0" err="1">
                <a:latin typeface="Franklin Gothic Book" panose="020B0503020102020204" pitchFamily="34" charset="0"/>
              </a:rPr>
              <a:t>Provation</a:t>
            </a:r>
            <a:r>
              <a:rPr lang="en-US" sz="2000" dirty="0">
                <a:latin typeface="Franklin Gothic Book" panose="020B0503020102020204" pitchFamily="34" charset="0"/>
              </a:rPr>
              <a:t> reports, wound care or PT/OT.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Follow any instructions from your department or unit during this timeframe.</a:t>
            </a:r>
          </a:p>
        </p:txBody>
      </p:sp>
    </p:spTree>
    <p:extLst>
      <p:ext uri="{BB962C8B-B14F-4D97-AF65-F5344CB8AC3E}">
        <p14:creationId xmlns:p14="http://schemas.microsoft.com/office/powerpoint/2010/main" val="3881518344"/>
      </p:ext>
    </p:extLst>
  </p:cSld>
  <p:clrMapOvr>
    <a:masterClrMapping/>
  </p:clrMapOvr>
</p:sld>
</file>

<file path=ppt/theme/theme1.xml><?xml version="1.0" encoding="utf-8"?>
<a:theme xmlns:a="http://schemas.openxmlformats.org/drawingml/2006/main" name="2014_HM_IT_PPT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9026C8718FF344ACA5EC7016ED59E8" ma:contentTypeVersion="" ma:contentTypeDescription="Create a new document." ma:contentTypeScope="" ma:versionID="2fd4eb3d3a2f23718b7c32eed7b9fd4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2384c6cc0088fcedbaf6edaf557def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E93BF28-F1AA-4E35-8FA1-04889E880A24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5FEE139-78D0-425C-A053-B06612F92D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1EF03B7-8EA5-4877-B455-63ADDD54EC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944</TotalTime>
  <Words>267</Words>
  <Application>Microsoft Office PowerPoint</Application>
  <PresentationFormat>On-screen Show (4:3)</PresentationFormat>
  <Paragraphs>21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Franklin Gothic Book</vt:lpstr>
      <vt:lpstr>2014_HM_IT_PPT_Template</vt:lpstr>
      <vt:lpstr>Major IT Systems Interruption</vt:lpstr>
      <vt:lpstr>Major IT Systems Interruption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IV Pump Integration HMCL Launch</dc:title>
  <dc:creator>Alwais, Jerrold S.</dc:creator>
  <cp:lastModifiedBy>Alwais, Jerrold</cp:lastModifiedBy>
  <cp:revision>72</cp:revision>
  <dcterms:created xsi:type="dcterms:W3CDTF">2020-02-24T23:06:24Z</dcterms:created>
  <dcterms:modified xsi:type="dcterms:W3CDTF">2020-08-04T19:33:09Z</dcterms:modified>
</cp:coreProperties>
</file>