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56" r:id="rId5"/>
    <p:sldId id="4406" r:id="rId6"/>
    <p:sldId id="4408" r:id="rId7"/>
    <p:sldId id="4414" r:id="rId8"/>
    <p:sldId id="4415" r:id="rId9"/>
    <p:sldId id="4413" r:id="rId10"/>
    <p:sldId id="4419" r:id="rId11"/>
    <p:sldId id="262" r:id="rId12"/>
  </p:sldIdLst>
  <p:sldSz cx="9144000" cy="6858000" type="screen4x3"/>
  <p:notesSz cx="7010400" cy="9236075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Geneva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Geneva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Geneva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Geneva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Geneva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Geneva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Geneva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Geneva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Geneva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orton, Mark A." initials="NMA" lastIdx="7" clrIdx="0">
    <p:extLst>
      <p:ext uri="{19B8F6BF-5375-455C-9EA6-DF929625EA0E}">
        <p15:presenceInfo xmlns:p15="http://schemas.microsoft.com/office/powerpoint/2012/main" userId="Norton, Mark A." providerId="None"/>
      </p:ext>
    </p:extLst>
  </p:cmAuthor>
  <p:cmAuthor id="2" name="Collier, Jennifer" initials="CJ" lastIdx="1" clrIdx="1">
    <p:extLst>
      <p:ext uri="{19B8F6BF-5375-455C-9EA6-DF929625EA0E}">
        <p15:presenceInfo xmlns:p15="http://schemas.microsoft.com/office/powerpoint/2012/main" userId="S::JCollier@houstonmethodist.org::80396f5c-5c69-4dd9-9d96-137190ee83f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4A7E"/>
    <a:srgbClr val="C0C0C0"/>
    <a:srgbClr val="00FF00"/>
    <a:srgbClr val="FF0000"/>
    <a:srgbClr val="F5F5F5"/>
    <a:srgbClr val="0E3767"/>
    <a:srgbClr val="0E3664"/>
    <a:srgbClr val="0D3562"/>
    <a:srgbClr val="0D2753"/>
    <a:srgbClr val="0D34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06" autoAdjust="0"/>
    <p:restoredTop sz="87654" autoAdjust="0"/>
  </p:normalViewPr>
  <p:slideViewPr>
    <p:cSldViewPr snapToGrid="0" snapToObjects="1">
      <p:cViewPr varScale="1">
        <p:scale>
          <a:sx n="96" d="100"/>
          <a:sy n="96" d="100"/>
        </p:scale>
        <p:origin x="224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797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55" cy="4624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Franklin Gothic Book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673" y="0"/>
            <a:ext cx="3038155" cy="46245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Franklin Gothic Book" pitchFamily="34" charset="0"/>
              </a:defRPr>
            </a:lvl1pPr>
          </a:lstStyle>
          <a:p>
            <a:pPr>
              <a:defRPr/>
            </a:pPr>
            <a:fld id="{9CA1FBEE-7F16-4AFC-8A00-3E0513785E11}" type="datetime1">
              <a:rPr lang="en-US" altLang="en-US"/>
              <a:pPr>
                <a:defRPr/>
              </a:pPr>
              <a:t>7/9/2020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1992"/>
            <a:ext cx="3038155" cy="4624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Franklin Gothic Book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673" y="8771992"/>
            <a:ext cx="3038155" cy="46245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Franklin Gothic Book" pitchFamily="34" charset="0"/>
              </a:defRPr>
            </a:lvl1pPr>
          </a:lstStyle>
          <a:p>
            <a:pPr>
              <a:defRPr/>
            </a:pPr>
            <a:fld id="{265B2106-7BBA-48E7-94D2-7721373610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03782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55" cy="4624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Franklin Gothic Book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673" y="0"/>
            <a:ext cx="3038155" cy="46245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Franklin Gothic Book" pitchFamily="34" charset="0"/>
              </a:defRPr>
            </a:lvl1pPr>
          </a:lstStyle>
          <a:p>
            <a:pPr>
              <a:defRPr/>
            </a:pPr>
            <a:fld id="{97E2AA78-48FA-4FD3-B0A7-A3FC11517C03}" type="datetime1">
              <a:rPr lang="en-US" altLang="en-US"/>
              <a:pPr>
                <a:defRPr/>
              </a:pPr>
              <a:t>7/9/2020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55" y="4386810"/>
            <a:ext cx="5607691" cy="41572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1992"/>
            <a:ext cx="3038155" cy="4624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Franklin Gothic Book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673" y="8771992"/>
            <a:ext cx="3038155" cy="46245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Franklin Gothic Book" pitchFamily="34" charset="0"/>
              </a:defRPr>
            </a:lvl1pPr>
          </a:lstStyle>
          <a:p>
            <a:pPr>
              <a:defRPr/>
            </a:pPr>
            <a:fld id="{143D5366-2523-4499-8432-280F224C7D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98495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anklin Gothic Book" pitchFamily="34" charset="0"/>
        <a:ea typeface="Geneva" charset="-128"/>
        <a:cs typeface="Franklin Gothic Book" pitchFamily="34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anklin Gothic Book" pitchFamily="34" charset="0"/>
        <a:ea typeface="Geneva" charset="-128"/>
        <a:cs typeface="Franklin Gothic Book" pitchFamily="34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anklin Gothic Book" pitchFamily="34" charset="0"/>
        <a:ea typeface="MS PGothic" pitchFamily="34" charset="-128"/>
        <a:cs typeface="MS PGothic" pitchFamily="34" charset="-128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anklin Gothic Book" pitchFamily="34" charset="0"/>
        <a:ea typeface="MS PGothic" pitchFamily="34" charset="-128"/>
        <a:cs typeface="MS PGothic" pitchFamily="34" charset="-128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anklin Gothic Book" pitchFamily="34" charset="0"/>
        <a:ea typeface="MS PGothic" pitchFamily="34" charset="-128"/>
        <a:cs typeface="MS PGothic" pitchFamily="34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ea typeface="Geneva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Geneva"/>
                <a:cs typeface="Franklin Gothic Book" panose="020B05030201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Geneva"/>
                <a:cs typeface="Franklin Gothic Book" panose="020B05030201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27717B3-4151-4705-B57A-8D7271FBD90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Geneva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 pitchFamily="34" charset="0"/>
              <a:ea typeface="Geneva"/>
            </a:endParaRPr>
          </a:p>
        </p:txBody>
      </p:sp>
    </p:spTree>
    <p:extLst>
      <p:ext uri="{BB962C8B-B14F-4D97-AF65-F5344CB8AC3E}">
        <p14:creationId xmlns:p14="http://schemas.microsoft.com/office/powerpoint/2010/main" val="1888200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ea typeface="Geneva"/>
            </a:endParaRPr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Geneva"/>
                <a:cs typeface="Franklin Gothic Book" panose="020B05030201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Geneva"/>
                <a:cs typeface="Franklin Gothic Book" panose="020B05030201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193CF3E-C9DB-41AA-BF09-D8AE81122F3C}" type="slidenum">
              <a:rPr lang="en-US" altLang="en-US" smtClean="0"/>
              <a:pPr>
                <a:spcBef>
                  <a:spcPct val="0"/>
                </a:spcBef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1326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F4F7B7A7-EB26-43F6-85F2-4DCAA2621D1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5469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90606472-47BF-4824-AADF-FB7626CBF0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394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4ADB16A8-CF88-48AA-8024-BD47E2E17B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044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AF934-113C-4D3A-8CFA-E67F583043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848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BCC4B9-4306-4042-A5DA-5D30DFDC50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210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403CE3-3553-4C76-AA27-7900CD1DA9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603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2436B-DAD9-41D9-B37F-2BF0F7EDB2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706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97351-EEE4-40DA-8199-62CF5EA910A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642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64AF4-254A-4AA2-AAD7-C55C77CE0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329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363" y="2830513"/>
            <a:ext cx="38512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5754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030" name="Picture 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0688" y="338138"/>
            <a:ext cx="17621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0F65F7F9-3BF0-49D6-8843-BA89C367F8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59" r:id="rId4"/>
    <p:sldLayoutId id="2147483960" r:id="rId5"/>
    <p:sldLayoutId id="2147483961" r:id="rId6"/>
    <p:sldLayoutId id="2147483962" r:id="rId7"/>
    <p:sldLayoutId id="2147483963" r:id="rId8"/>
    <p:sldLayoutId id="2147483964" r:id="rId9"/>
    <p:sldLayoutId id="2147483968" r:id="rId10"/>
  </p:sldLayoutIdLst>
  <p:hf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MS PGothic" pitchFamily="34" charset="-128"/>
          <a:cs typeface="MS PGothic" pitchFamily="34" charset="-128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MS PGothic" pitchFamily="34" charset="-128"/>
          <a:cs typeface="MS PGothic" pitchFamily="34" charset="-128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MS PGothic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84"/>
          <p:cNvSpPr>
            <a:spLocks noGrp="1"/>
          </p:cNvSpPr>
          <p:nvPr>
            <p:ph type="title"/>
          </p:nvPr>
        </p:nvSpPr>
        <p:spPr bwMode="auto">
          <a:xfrm>
            <a:off x="26504" y="2311122"/>
            <a:ext cx="8931964" cy="1016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4400" dirty="0">
                <a:latin typeface="Franklin Gothic Book" panose="020B0503020102020204" pitchFamily="34" charset="0"/>
                <a:ea typeface="Geneva"/>
                <a:cs typeface="Franklin Gothic Book" panose="020B0503020102020204" pitchFamily="34" charset="0"/>
              </a:rPr>
              <a:t>Secure Chat Usage Guidelines</a:t>
            </a:r>
            <a:endParaRPr lang="en-US" altLang="en-US" dirty="0">
              <a:latin typeface="Franklin Gothic Book" panose="020B0503020102020204" pitchFamily="34" charset="0"/>
              <a:ea typeface="Geneva"/>
              <a:cs typeface="Franklin Gothic Book" panose="020B0503020102020204" pitchFamily="34" charset="0"/>
            </a:endParaRPr>
          </a:p>
        </p:txBody>
      </p:sp>
      <p:sp>
        <p:nvSpPr>
          <p:cNvPr id="8195" name="Text Placeholder 85"/>
          <p:cNvSpPr>
            <a:spLocks noGrp="1"/>
          </p:cNvSpPr>
          <p:nvPr>
            <p:ph type="body" sz="quarter" idx="10"/>
          </p:nvPr>
        </p:nvSpPr>
        <p:spPr bwMode="auto">
          <a:xfrm>
            <a:off x="198781" y="3109844"/>
            <a:ext cx="8759687" cy="388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>
                <a:latin typeface="Franklin Gothic Book" panose="020B0503020102020204" pitchFamily="34" charset="0"/>
                <a:cs typeface="Franklin Gothic Book" panose="020B0503020102020204" pitchFamily="34" charset="0"/>
              </a:rPr>
              <a:t>Meeting-in-a-Box</a:t>
            </a:r>
          </a:p>
        </p:txBody>
      </p:sp>
      <p:sp>
        <p:nvSpPr>
          <p:cNvPr id="8196" name="Text Placeholder 86"/>
          <p:cNvSpPr>
            <a:spLocks noGrp="1"/>
          </p:cNvSpPr>
          <p:nvPr>
            <p:ph type="body" sz="quarter" idx="11"/>
          </p:nvPr>
        </p:nvSpPr>
        <p:spPr bwMode="auto">
          <a:xfrm>
            <a:off x="5444642" y="3700463"/>
            <a:ext cx="3513826" cy="482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>
                <a:latin typeface="Franklin Gothic Book" panose="020B0503020102020204" pitchFamily="34" charset="0"/>
                <a:cs typeface="Franklin Gothic Book" panose="020B0503020102020204" pitchFamily="34" charset="0"/>
              </a:rPr>
              <a:t>July 1, 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EE6C1B5-5F96-4EC1-B344-E4B0B447B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Secure Chat Key Messages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2D9AF3-7D4B-4E00-A4F5-0CEFDA255C9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4ADB16A8-CF88-48AA-8024-BD47E2E17BE3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952FC44-09A8-427C-927A-19A403E286BD}"/>
              </a:ext>
            </a:extLst>
          </p:cNvPr>
          <p:cNvSpPr/>
          <p:nvPr/>
        </p:nvSpPr>
        <p:spPr>
          <a:xfrm>
            <a:off x="546652" y="1421296"/>
            <a:ext cx="8140148" cy="1760382"/>
          </a:xfrm>
          <a:prstGeom prst="roundRect">
            <a:avLst>
              <a:gd name="adj" fmla="val 8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1371600"/>
            <a:r>
              <a:rPr lang="en-US" dirty="0">
                <a:solidFill>
                  <a:schemeClr val="tx1"/>
                </a:solidFill>
                <a:latin typeface="Franklin Gothic Book" panose="020B0503020102020204" pitchFamily="34" charset="0"/>
              </a:rPr>
              <a:t>Secure Chat is a communication tool within Epic where providers, clinicians and staff can exchange non-urgent, HIPAA-compliant messages through desktops, WOWs or Epic mobile apps.</a:t>
            </a:r>
          </a:p>
          <a:p>
            <a:pPr marL="1371600"/>
            <a:endParaRPr lang="en-US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  <a:p>
            <a:pPr marL="1371600"/>
            <a:r>
              <a:rPr lang="en-US" dirty="0">
                <a:solidFill>
                  <a:schemeClr val="tx1"/>
                </a:solidFill>
                <a:latin typeface="Franklin Gothic Book" panose="020B0503020102020204" pitchFamily="34" charset="0"/>
              </a:rPr>
              <a:t>Secure Chat does not replace current methods for contacting</a:t>
            </a:r>
            <a:br>
              <a:rPr lang="en-US" dirty="0">
                <a:solidFill>
                  <a:schemeClr val="tx1"/>
                </a:solidFill>
                <a:latin typeface="Franklin Gothic Book" panose="020B0503020102020204" pitchFamily="34" charset="0"/>
              </a:rPr>
            </a:br>
            <a:r>
              <a:rPr lang="en-US" dirty="0">
                <a:solidFill>
                  <a:schemeClr val="tx1"/>
                </a:solidFill>
                <a:latin typeface="Franklin Gothic Book" panose="020B0503020102020204" pitchFamily="34" charset="0"/>
              </a:rPr>
              <a:t>on-call physicians, including </a:t>
            </a:r>
            <a:r>
              <a:rPr lang="en-US" dirty="0" err="1">
                <a:solidFill>
                  <a:schemeClr val="tx1"/>
                </a:solidFill>
                <a:latin typeface="Franklin Gothic Book" panose="020B0503020102020204" pitchFamily="34" charset="0"/>
              </a:rPr>
              <a:t>PerfectServe</a:t>
            </a:r>
            <a:r>
              <a:rPr lang="en-US" dirty="0">
                <a:solidFill>
                  <a:schemeClr val="tx1"/>
                </a:solidFill>
                <a:latin typeface="Franklin Gothic Book" panose="020B0503020102020204" pitchFamily="34" charset="0"/>
              </a:rPr>
              <a:t>.</a:t>
            </a:r>
          </a:p>
        </p:txBody>
      </p:sp>
      <p:pic>
        <p:nvPicPr>
          <p:cNvPr id="8" name="Graphic 7" descr="Chat">
            <a:extLst>
              <a:ext uri="{FF2B5EF4-FFF2-40B4-BE49-F238E27FC236}">
                <a16:creationId xmlns:a16="http://schemas.microsoft.com/office/drawing/2014/main" id="{5D3DFFA2-C28D-4F27-88A8-F82BAB11D8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5251" y="1844287"/>
            <a:ext cx="914400" cy="914400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9A1446E-AB5F-43E6-914F-A40BC022D9AA}"/>
              </a:ext>
            </a:extLst>
          </p:cNvPr>
          <p:cNvSpPr/>
          <p:nvPr/>
        </p:nvSpPr>
        <p:spPr>
          <a:xfrm>
            <a:off x="546652" y="5453373"/>
            <a:ext cx="8140148" cy="1242391"/>
          </a:xfrm>
          <a:prstGeom prst="roundRect">
            <a:avLst>
              <a:gd name="adj" fmla="val 8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1371600"/>
            <a:r>
              <a:rPr lang="en-US" dirty="0">
                <a:solidFill>
                  <a:schemeClr val="tx1"/>
                </a:solidFill>
                <a:latin typeface="Franklin Gothic Book" panose="020B0503020102020204" pitchFamily="34" charset="0"/>
              </a:rPr>
              <a:t>For more information, including FAQs and tip sheets, visit </a:t>
            </a:r>
            <a:r>
              <a:rPr lang="en-US" b="1" dirty="0">
                <a:solidFill>
                  <a:schemeClr val="tx1"/>
                </a:solidFill>
                <a:latin typeface="Franklin Gothic Book" panose="020B0503020102020204" pitchFamily="34" charset="0"/>
              </a:rPr>
              <a:t>it.houstonmethodist.org/</a:t>
            </a:r>
            <a:r>
              <a:rPr lang="en-US" b="1" dirty="0" err="1">
                <a:solidFill>
                  <a:schemeClr val="tx1"/>
                </a:solidFill>
                <a:latin typeface="Franklin Gothic Book" panose="020B0503020102020204" pitchFamily="34" charset="0"/>
              </a:rPr>
              <a:t>securechat</a:t>
            </a:r>
            <a:r>
              <a:rPr lang="en-US" dirty="0">
                <a:solidFill>
                  <a:schemeClr val="tx1"/>
                </a:solidFill>
                <a:latin typeface="Franklin Gothic Book" panose="020B0503020102020204" pitchFamily="34" charset="0"/>
              </a:rPr>
              <a:t>.</a:t>
            </a:r>
          </a:p>
        </p:txBody>
      </p:sp>
      <p:pic>
        <p:nvPicPr>
          <p:cNvPr id="10" name="Graphic 9" descr="Newspaper">
            <a:extLst>
              <a:ext uri="{FF2B5EF4-FFF2-40B4-BE49-F238E27FC236}">
                <a16:creationId xmlns:a16="http://schemas.microsoft.com/office/drawing/2014/main" id="{F1F6A0CC-DBF2-4439-85D5-20735396B4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5251" y="5617368"/>
            <a:ext cx="914400" cy="914400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4C41B8F-72F3-49E1-A206-85E0ED08DAEB}"/>
              </a:ext>
            </a:extLst>
          </p:cNvPr>
          <p:cNvSpPr/>
          <p:nvPr/>
        </p:nvSpPr>
        <p:spPr>
          <a:xfrm>
            <a:off x="546652" y="3527870"/>
            <a:ext cx="8140148" cy="1579311"/>
          </a:xfrm>
          <a:prstGeom prst="roundRect">
            <a:avLst>
              <a:gd name="adj" fmla="val 8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1371600"/>
            <a:r>
              <a:rPr lang="en-US" dirty="0">
                <a:solidFill>
                  <a:schemeClr val="tx1"/>
                </a:solidFill>
                <a:latin typeface="Franklin Gothic Book" panose="020B0503020102020204" pitchFamily="34" charset="0"/>
              </a:rPr>
              <a:t>It should only be used for </a:t>
            </a:r>
            <a:r>
              <a:rPr lang="en-US" b="1" dirty="0">
                <a:solidFill>
                  <a:schemeClr val="tx1"/>
                </a:solidFill>
                <a:latin typeface="Franklin Gothic Book" panose="020B0503020102020204" pitchFamily="34" charset="0"/>
              </a:rPr>
              <a:t>non-urgent </a:t>
            </a:r>
            <a:r>
              <a:rPr lang="en-US" dirty="0">
                <a:solidFill>
                  <a:schemeClr val="tx1"/>
                </a:solidFill>
                <a:latin typeface="Franklin Gothic Book" panose="020B0503020102020204" pitchFamily="34" charset="0"/>
              </a:rPr>
              <a:t>communication related to daily work activities.</a:t>
            </a:r>
          </a:p>
          <a:p>
            <a:pPr marL="1371600"/>
            <a:endParaRPr lang="en-US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  <a:p>
            <a:pPr marL="1371600"/>
            <a:r>
              <a:rPr lang="en-US" dirty="0">
                <a:solidFill>
                  <a:schemeClr val="tx1"/>
                </a:solidFill>
                <a:latin typeface="Franklin Gothic Book" panose="020B0503020102020204" pitchFamily="34" charset="0"/>
              </a:rPr>
              <a:t>If used inappropriately, Secure Chat can delay essential patient care and lead to safety incidents.</a:t>
            </a:r>
          </a:p>
        </p:txBody>
      </p:sp>
      <p:pic>
        <p:nvPicPr>
          <p:cNvPr id="12" name="Graphic 11" descr="Ambulance">
            <a:extLst>
              <a:ext uri="{FF2B5EF4-FFF2-40B4-BE49-F238E27FC236}">
                <a16:creationId xmlns:a16="http://schemas.microsoft.com/office/drawing/2014/main" id="{4A8874B2-2CD3-45CA-9898-50E8E9582B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5251" y="386032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225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952FC44-09A8-427C-927A-19A403E286BD}"/>
              </a:ext>
            </a:extLst>
          </p:cNvPr>
          <p:cNvSpPr/>
          <p:nvPr/>
        </p:nvSpPr>
        <p:spPr>
          <a:xfrm>
            <a:off x="1500809" y="1431878"/>
            <a:ext cx="6927574" cy="1331199"/>
          </a:xfrm>
          <a:prstGeom prst="roundRect">
            <a:avLst>
              <a:gd name="adj" fmla="val 2460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31775">
              <a:spcAft>
                <a:spcPts val="600"/>
              </a:spcAft>
            </a:pPr>
            <a:r>
              <a:rPr lang="en-US" sz="2000" b="1" dirty="0">
                <a:solidFill>
                  <a:schemeClr val="tx1"/>
                </a:solidFill>
                <a:latin typeface="Franklin Gothic Book" panose="020B0503020102020204" pitchFamily="34" charset="0"/>
              </a:rPr>
              <a:t>Providers may be in surgery, unavailable or not on-call.</a:t>
            </a:r>
          </a:p>
          <a:p>
            <a:pPr marL="517525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Franklin Gothic Book" panose="020B0503020102020204" pitchFamily="34" charset="0"/>
              </a:rPr>
              <a:t>To confirm a provider’s availability, use available resources, including on-call schedules or </a:t>
            </a:r>
            <a:r>
              <a:rPr lang="en-US" dirty="0" err="1">
                <a:solidFill>
                  <a:schemeClr val="tx1"/>
                </a:solidFill>
                <a:latin typeface="Franklin Gothic Book" panose="020B0503020102020204" pitchFamily="34" charset="0"/>
              </a:rPr>
              <a:t>PerfectServe</a:t>
            </a:r>
            <a:r>
              <a:rPr lang="en-US" dirty="0">
                <a:solidFill>
                  <a:schemeClr val="tx1"/>
                </a:solidFill>
                <a:latin typeface="Franklin Gothic Book" panose="020B0503020102020204" pitchFamily="34" charset="0"/>
              </a:rPr>
              <a:t> (if applicable on your campus).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EE6C1B5-5F96-4EC1-B344-E4B0B447B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Secure Chat Reminders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2D9AF3-7D4B-4E00-A4F5-0CEFDA255C9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7290552" y="6486525"/>
            <a:ext cx="1697969" cy="365125"/>
          </a:xfrm>
        </p:spPr>
        <p:txBody>
          <a:bodyPr/>
          <a:lstStyle/>
          <a:p>
            <a:pPr>
              <a:defRPr/>
            </a:pPr>
            <a:fld id="{4ADB16A8-CF88-48AA-8024-BD47E2E17BE3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88F0F09-3C58-4F8B-A256-02479977B273}"/>
              </a:ext>
            </a:extLst>
          </p:cNvPr>
          <p:cNvGrpSpPr/>
          <p:nvPr/>
        </p:nvGrpSpPr>
        <p:grpSpPr>
          <a:xfrm>
            <a:off x="-123463" y="1410655"/>
            <a:ext cx="1678159" cy="1678159"/>
            <a:chOff x="373556" y="3305339"/>
            <a:chExt cx="914400" cy="914400"/>
          </a:xfrm>
        </p:grpSpPr>
        <p:pic>
          <p:nvPicPr>
            <p:cNvPr id="8" name="Graphic 7" descr="Right pointing backhand index">
              <a:extLst>
                <a:ext uri="{FF2B5EF4-FFF2-40B4-BE49-F238E27FC236}">
                  <a16:creationId xmlns:a16="http://schemas.microsoft.com/office/drawing/2014/main" id="{5D3DFFA2-C28D-4F27-88A8-F82BAB11D8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373556" y="3305339"/>
              <a:ext cx="914400" cy="914400"/>
            </a:xfrm>
            <a:prstGeom prst="rect">
              <a:avLst/>
            </a:prstGeom>
          </p:spPr>
        </p:pic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B92D3BF4-9F7C-41DA-B804-B7AE8E1B8A8D}"/>
                </a:ext>
              </a:extLst>
            </p:cNvPr>
            <p:cNvSpPr/>
            <p:nvPr/>
          </p:nvSpPr>
          <p:spPr>
            <a:xfrm>
              <a:off x="569860" y="3449600"/>
              <a:ext cx="176212" cy="85725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3788CB9-67DF-4929-B1E5-4F2C31E7901F}"/>
                </a:ext>
              </a:extLst>
            </p:cNvPr>
            <p:cNvSpPr/>
            <p:nvPr/>
          </p:nvSpPr>
          <p:spPr>
            <a:xfrm>
              <a:off x="727023" y="3449598"/>
              <a:ext cx="176212" cy="85725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9A4A0CE-E2BB-47CE-A8E5-B70B5E2A2FC2}"/>
              </a:ext>
            </a:extLst>
          </p:cNvPr>
          <p:cNvSpPr/>
          <p:nvPr/>
        </p:nvSpPr>
        <p:spPr>
          <a:xfrm>
            <a:off x="1500809" y="3001621"/>
            <a:ext cx="6927574" cy="2186606"/>
          </a:xfrm>
          <a:prstGeom prst="roundRect">
            <a:avLst>
              <a:gd name="adj" fmla="val 2460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31775">
              <a:spcAft>
                <a:spcPts val="600"/>
              </a:spcAft>
            </a:pPr>
            <a:r>
              <a:rPr lang="en-US" sz="2000" b="1" dirty="0">
                <a:solidFill>
                  <a:schemeClr val="tx1"/>
                </a:solidFill>
                <a:latin typeface="Franklin Gothic Book" panose="020B0503020102020204" pitchFamily="34" charset="0"/>
              </a:rPr>
              <a:t>Physicians may miss your messages if they don’t have Epic Haiku or Canto on their mobile devices.</a:t>
            </a:r>
          </a:p>
          <a:p>
            <a:pPr marL="517525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Franklin Gothic Book" panose="020B0503020102020204" pitchFamily="34" charset="0"/>
              </a:rPr>
              <a:t>Physicians without mobile tools (Haiku/Canto) will only receive messages on a workstation.</a:t>
            </a:r>
          </a:p>
          <a:p>
            <a:pPr marL="517525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Franklin Gothic Book" panose="020B0503020102020204" pitchFamily="34" charset="0"/>
              </a:rPr>
              <a:t>Most people aren’t logged into Epic constantly to view all incoming messages.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0F1629F-35FB-4F94-A03B-72BBBA2B728B}"/>
              </a:ext>
            </a:extLst>
          </p:cNvPr>
          <p:cNvSpPr/>
          <p:nvPr/>
        </p:nvSpPr>
        <p:spPr>
          <a:xfrm>
            <a:off x="1500809" y="5426122"/>
            <a:ext cx="6927574" cy="1331199"/>
          </a:xfrm>
          <a:prstGeom prst="roundRect">
            <a:avLst>
              <a:gd name="adj" fmla="val 2460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31775">
              <a:spcAft>
                <a:spcPts val="600"/>
              </a:spcAft>
            </a:pPr>
            <a:r>
              <a:rPr lang="en-US" sz="2000" b="1" dirty="0">
                <a:solidFill>
                  <a:schemeClr val="tx1"/>
                </a:solidFill>
                <a:latin typeface="Franklin Gothic Book" panose="020B0503020102020204" pitchFamily="34" charset="0"/>
              </a:rPr>
              <a:t>Incoming messages are not monitored by an administrator or group.</a:t>
            </a:r>
          </a:p>
          <a:p>
            <a:pPr marL="517525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Franklin Gothic Book" panose="020B0503020102020204" pitchFamily="34" charset="0"/>
              </a:rPr>
              <a:t>Contact the correct escalation team member to avoid a delayed response.</a:t>
            </a:r>
          </a:p>
        </p:txBody>
      </p:sp>
    </p:spTree>
    <p:extLst>
      <p:ext uri="{BB962C8B-B14F-4D97-AF65-F5344CB8AC3E}">
        <p14:creationId xmlns:p14="http://schemas.microsoft.com/office/powerpoint/2010/main" val="3458242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952FC44-09A8-427C-927A-19A403E286BD}"/>
              </a:ext>
            </a:extLst>
          </p:cNvPr>
          <p:cNvSpPr/>
          <p:nvPr/>
        </p:nvSpPr>
        <p:spPr>
          <a:xfrm>
            <a:off x="1500809" y="1431878"/>
            <a:ext cx="6927574" cy="983331"/>
          </a:xfrm>
          <a:prstGeom prst="roundRect">
            <a:avLst>
              <a:gd name="adj" fmla="val 2460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31775">
              <a:spcAft>
                <a:spcPts val="600"/>
              </a:spcAft>
            </a:pPr>
            <a:r>
              <a:rPr lang="en-US" sz="2000" b="1" dirty="0">
                <a:solidFill>
                  <a:schemeClr val="tx1"/>
                </a:solidFill>
                <a:latin typeface="Franklin Gothic Book" panose="020B0503020102020204" pitchFamily="34" charset="0"/>
              </a:rPr>
              <a:t>Your message may not be received in a timely manner if the provider’s status is blank or unavailable.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EE6C1B5-5F96-4EC1-B344-E4B0B447B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Secure Chat Reminders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2D9AF3-7D4B-4E00-A4F5-0CEFDA255C9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7290552" y="6486525"/>
            <a:ext cx="1697969" cy="365125"/>
          </a:xfrm>
        </p:spPr>
        <p:txBody>
          <a:bodyPr/>
          <a:lstStyle/>
          <a:p>
            <a:pPr>
              <a:defRPr/>
            </a:pPr>
            <a:fld id="{4ADB16A8-CF88-48AA-8024-BD47E2E17BE3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88F0F09-3C58-4F8B-A256-02479977B273}"/>
              </a:ext>
            </a:extLst>
          </p:cNvPr>
          <p:cNvGrpSpPr/>
          <p:nvPr/>
        </p:nvGrpSpPr>
        <p:grpSpPr>
          <a:xfrm>
            <a:off x="-123463" y="1410655"/>
            <a:ext cx="1678159" cy="1678159"/>
            <a:chOff x="373556" y="3305339"/>
            <a:chExt cx="914400" cy="914400"/>
          </a:xfrm>
        </p:grpSpPr>
        <p:pic>
          <p:nvPicPr>
            <p:cNvPr id="8" name="Graphic 7" descr="Right pointing backhand index">
              <a:extLst>
                <a:ext uri="{FF2B5EF4-FFF2-40B4-BE49-F238E27FC236}">
                  <a16:creationId xmlns:a16="http://schemas.microsoft.com/office/drawing/2014/main" id="{5D3DFFA2-C28D-4F27-88A8-F82BAB11D8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373556" y="3305339"/>
              <a:ext cx="914400" cy="914400"/>
            </a:xfrm>
            <a:prstGeom prst="rect">
              <a:avLst/>
            </a:prstGeom>
          </p:spPr>
        </p:pic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B92D3BF4-9F7C-41DA-B804-B7AE8E1B8A8D}"/>
                </a:ext>
              </a:extLst>
            </p:cNvPr>
            <p:cNvSpPr/>
            <p:nvPr/>
          </p:nvSpPr>
          <p:spPr>
            <a:xfrm>
              <a:off x="569860" y="3449600"/>
              <a:ext cx="176212" cy="85725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3788CB9-67DF-4929-B1E5-4F2C31E7901F}"/>
                </a:ext>
              </a:extLst>
            </p:cNvPr>
            <p:cNvSpPr/>
            <p:nvPr/>
          </p:nvSpPr>
          <p:spPr>
            <a:xfrm>
              <a:off x="727023" y="3449598"/>
              <a:ext cx="176212" cy="85725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9A4A0CE-E2BB-47CE-A8E5-B70B5E2A2FC2}"/>
              </a:ext>
            </a:extLst>
          </p:cNvPr>
          <p:cNvSpPr/>
          <p:nvPr/>
        </p:nvSpPr>
        <p:spPr>
          <a:xfrm>
            <a:off x="1500809" y="2666434"/>
            <a:ext cx="6927574" cy="1518366"/>
          </a:xfrm>
          <a:prstGeom prst="roundRect">
            <a:avLst>
              <a:gd name="adj" fmla="val 2460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31775">
              <a:spcAft>
                <a:spcPts val="600"/>
              </a:spcAft>
            </a:pPr>
            <a:r>
              <a:rPr lang="en-US" sz="2000" b="1" dirty="0">
                <a:solidFill>
                  <a:schemeClr val="tx1"/>
                </a:solidFill>
                <a:latin typeface="Franklin Gothic Book" panose="020B0503020102020204" pitchFamily="34" charset="0"/>
              </a:rPr>
              <a:t>Non-physician staff can only access messages when logged in to Epic.</a:t>
            </a:r>
          </a:p>
          <a:p>
            <a:pPr marL="517525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Franklin Gothic Book" panose="020B0503020102020204" pitchFamily="34" charset="0"/>
              </a:rPr>
              <a:t>Epic mobile devices are only used by MDs, APPs, Residents and Fellows (Haiku/Canto) and RNs (Rover). 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0F1629F-35FB-4F94-A03B-72BBBA2B728B}"/>
              </a:ext>
            </a:extLst>
          </p:cNvPr>
          <p:cNvSpPr/>
          <p:nvPr/>
        </p:nvSpPr>
        <p:spPr>
          <a:xfrm>
            <a:off x="1500809" y="4436025"/>
            <a:ext cx="6927574" cy="1867269"/>
          </a:xfrm>
          <a:prstGeom prst="roundRect">
            <a:avLst>
              <a:gd name="adj" fmla="val 2460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31775">
              <a:spcAft>
                <a:spcPts val="600"/>
              </a:spcAft>
            </a:pPr>
            <a:r>
              <a:rPr lang="en-US" sz="2000" b="1" dirty="0">
                <a:solidFill>
                  <a:schemeClr val="tx1"/>
                </a:solidFill>
                <a:latin typeface="Franklin Gothic Book" panose="020B0503020102020204" pitchFamily="34" charset="0"/>
              </a:rPr>
              <a:t>Set your availability status if you’re not available.</a:t>
            </a:r>
          </a:p>
          <a:p>
            <a:pPr marL="517525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Franklin Gothic Book" panose="020B0503020102020204" pitchFamily="34" charset="0"/>
              </a:rPr>
              <a:t>This helps the sender to know if you’re not available and unlikely to respond to messages.</a:t>
            </a:r>
          </a:p>
          <a:p>
            <a:pPr marL="517525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Franklin Gothic Book" panose="020B0503020102020204" pitchFamily="34" charset="0"/>
              </a:rPr>
              <a:t>Availability status only changes if you manually update it or set an expiration date/time.</a:t>
            </a:r>
          </a:p>
        </p:txBody>
      </p:sp>
    </p:spTree>
    <p:extLst>
      <p:ext uri="{BB962C8B-B14F-4D97-AF65-F5344CB8AC3E}">
        <p14:creationId xmlns:p14="http://schemas.microsoft.com/office/powerpoint/2010/main" val="1523160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9A4A0CE-E2BB-47CE-A8E5-B70B5E2A2FC2}"/>
              </a:ext>
            </a:extLst>
          </p:cNvPr>
          <p:cNvSpPr/>
          <p:nvPr/>
        </p:nvSpPr>
        <p:spPr>
          <a:xfrm>
            <a:off x="1500809" y="1431879"/>
            <a:ext cx="6927574" cy="4015466"/>
          </a:xfrm>
          <a:prstGeom prst="roundRect">
            <a:avLst>
              <a:gd name="adj" fmla="val 2460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31775">
              <a:spcAft>
                <a:spcPts val="600"/>
              </a:spcAft>
            </a:pPr>
            <a:r>
              <a:rPr lang="en-US" sz="2000" b="1" dirty="0">
                <a:solidFill>
                  <a:schemeClr val="tx1"/>
                </a:solidFill>
                <a:latin typeface="Franklin Gothic Book" panose="020B0503020102020204" pitchFamily="34" charset="0"/>
              </a:rPr>
              <a:t>Be sure to turn on your notifications if using a mobile device.</a:t>
            </a:r>
          </a:p>
          <a:p>
            <a:pPr marL="517525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Franklin Gothic Book" panose="020B0503020102020204" pitchFamily="34" charset="0"/>
              </a:rPr>
              <a:t>Notifications may include visual or audio alerts at five-minute intervals for up to 60 minutes.</a:t>
            </a:r>
          </a:p>
          <a:p>
            <a:pPr marL="517525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Franklin Gothic Book" panose="020B0503020102020204" pitchFamily="34" charset="0"/>
              </a:rPr>
              <a:t>Notifications can be set by individual users or designated groups for different alert types, including:</a:t>
            </a:r>
          </a:p>
          <a:p>
            <a:pPr marL="974725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Franklin Gothic Book" panose="020B0503020102020204" pitchFamily="34" charset="0"/>
              </a:rPr>
              <a:t>Admission, anesthesia page, appointment arrival, appointment update, care team, case event, chart completion, conversation updates, clinic cosign orders, discharge, In Basket notification, telemedicine (patient arrival), patient medical advice, results, transfer and</a:t>
            </a:r>
            <a:br>
              <a:rPr lang="en-US" dirty="0">
                <a:solidFill>
                  <a:schemeClr val="tx1"/>
                </a:solidFill>
                <a:latin typeface="Franklin Gothic Book" panose="020B0503020102020204" pitchFamily="34" charset="0"/>
              </a:rPr>
            </a:br>
            <a:r>
              <a:rPr lang="en-US" dirty="0">
                <a:solidFill>
                  <a:schemeClr val="tx1"/>
                </a:solidFill>
                <a:latin typeface="Franklin Gothic Book" panose="020B0503020102020204" pitchFamily="34" charset="0"/>
              </a:rPr>
              <a:t>what’s new.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EE6C1B5-5F96-4EC1-B344-E4B0B447B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Secure Chat Reminders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2D9AF3-7D4B-4E00-A4F5-0CEFDA255C9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7290552" y="6486525"/>
            <a:ext cx="1697969" cy="365125"/>
          </a:xfrm>
        </p:spPr>
        <p:txBody>
          <a:bodyPr/>
          <a:lstStyle/>
          <a:p>
            <a:pPr>
              <a:defRPr/>
            </a:pPr>
            <a:fld id="{4ADB16A8-CF88-48AA-8024-BD47E2E17BE3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88F0F09-3C58-4F8B-A256-02479977B273}"/>
              </a:ext>
            </a:extLst>
          </p:cNvPr>
          <p:cNvGrpSpPr/>
          <p:nvPr/>
        </p:nvGrpSpPr>
        <p:grpSpPr>
          <a:xfrm>
            <a:off x="-123463" y="1410655"/>
            <a:ext cx="1678159" cy="1678159"/>
            <a:chOff x="373556" y="3305339"/>
            <a:chExt cx="914400" cy="914400"/>
          </a:xfrm>
        </p:grpSpPr>
        <p:pic>
          <p:nvPicPr>
            <p:cNvPr id="8" name="Graphic 7" descr="Right pointing backhand index">
              <a:extLst>
                <a:ext uri="{FF2B5EF4-FFF2-40B4-BE49-F238E27FC236}">
                  <a16:creationId xmlns:a16="http://schemas.microsoft.com/office/drawing/2014/main" id="{5D3DFFA2-C28D-4F27-88A8-F82BAB11D8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373556" y="3305339"/>
              <a:ext cx="914400" cy="914400"/>
            </a:xfrm>
            <a:prstGeom prst="rect">
              <a:avLst/>
            </a:prstGeom>
          </p:spPr>
        </p:pic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B92D3BF4-9F7C-41DA-B804-B7AE8E1B8A8D}"/>
                </a:ext>
              </a:extLst>
            </p:cNvPr>
            <p:cNvSpPr/>
            <p:nvPr/>
          </p:nvSpPr>
          <p:spPr>
            <a:xfrm>
              <a:off x="569860" y="3449600"/>
              <a:ext cx="176212" cy="85725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3788CB9-67DF-4929-B1E5-4F2C31E7901F}"/>
                </a:ext>
              </a:extLst>
            </p:cNvPr>
            <p:cNvSpPr/>
            <p:nvPr/>
          </p:nvSpPr>
          <p:spPr>
            <a:xfrm>
              <a:off x="727023" y="3449598"/>
              <a:ext cx="176212" cy="85725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48967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952FC44-09A8-427C-927A-19A403E286BD}"/>
              </a:ext>
            </a:extLst>
          </p:cNvPr>
          <p:cNvSpPr/>
          <p:nvPr/>
        </p:nvSpPr>
        <p:spPr>
          <a:xfrm>
            <a:off x="185296" y="3054473"/>
            <a:ext cx="4154558" cy="1537405"/>
          </a:xfrm>
          <a:prstGeom prst="roundRect">
            <a:avLst>
              <a:gd name="adj" fmla="val 2460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31775"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  <a:latin typeface="Franklin Gothic Book" panose="020B0503020102020204" pitchFamily="34" charset="0"/>
              </a:rPr>
              <a:t>Use normal methods to contact providers, including pagers, answering service, resident service or after-hours contacts.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EE6C1B5-5F96-4EC1-B344-E4B0B447B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Urgent Provider Communications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2D9AF3-7D4B-4E00-A4F5-0CEFDA255C9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7290552" y="6486525"/>
            <a:ext cx="1697969" cy="365125"/>
          </a:xfrm>
        </p:spPr>
        <p:txBody>
          <a:bodyPr/>
          <a:lstStyle/>
          <a:p>
            <a:pPr>
              <a:defRPr/>
            </a:pPr>
            <a:fld id="{4ADB16A8-CF88-48AA-8024-BD47E2E17BE3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9A4A0CE-E2BB-47CE-A8E5-B70B5E2A2FC2}"/>
              </a:ext>
            </a:extLst>
          </p:cNvPr>
          <p:cNvSpPr/>
          <p:nvPr/>
        </p:nvSpPr>
        <p:spPr>
          <a:xfrm>
            <a:off x="185296" y="4851919"/>
            <a:ext cx="4154558" cy="962779"/>
          </a:xfrm>
          <a:prstGeom prst="roundRect">
            <a:avLst>
              <a:gd name="adj" fmla="val 2460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31775"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  <a:latin typeface="Franklin Gothic Book" panose="020B0503020102020204" pitchFamily="34" charset="0"/>
              </a:rPr>
              <a:t>Where applicable, use </a:t>
            </a:r>
            <a:r>
              <a:rPr lang="en-US" dirty="0" err="1">
                <a:solidFill>
                  <a:schemeClr val="tx1"/>
                </a:solidFill>
                <a:latin typeface="Franklin Gothic Book" panose="020B0503020102020204" pitchFamily="34" charset="0"/>
              </a:rPr>
              <a:t>PerfectServe</a:t>
            </a:r>
            <a:r>
              <a:rPr lang="en-US" dirty="0">
                <a:solidFill>
                  <a:schemeClr val="tx1"/>
                </a:solidFill>
                <a:latin typeface="Franklin Gothic Book" panose="020B0503020102020204" pitchFamily="34" charset="0"/>
              </a:rPr>
              <a:t> to identify and reach on-call providers.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0B5045D-B2DD-428A-96BB-0A913E5C5365}"/>
              </a:ext>
            </a:extLst>
          </p:cNvPr>
          <p:cNvSpPr/>
          <p:nvPr/>
        </p:nvSpPr>
        <p:spPr>
          <a:xfrm>
            <a:off x="185296" y="1366624"/>
            <a:ext cx="3956641" cy="1427807"/>
          </a:xfrm>
          <a:prstGeom prst="roundRect">
            <a:avLst>
              <a:gd name="adj" fmla="val 2460"/>
            </a:avLst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31775">
              <a:spcAft>
                <a:spcPts val="600"/>
              </a:spcAft>
            </a:pP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Franklin Gothic Book" panose="020B0503020102020204" pitchFamily="34" charset="0"/>
              </a:rPr>
              <a:t>To reach on-call or covering physicians for urgent patient issues:</a:t>
            </a:r>
          </a:p>
        </p:txBody>
      </p:sp>
      <p:pic>
        <p:nvPicPr>
          <p:cNvPr id="9" name="Picture 8" descr="A group of people standing next to a person&#10;&#10;Description automatically generated">
            <a:extLst>
              <a:ext uri="{FF2B5EF4-FFF2-40B4-BE49-F238E27FC236}">
                <a16:creationId xmlns:a16="http://schemas.microsoft.com/office/drawing/2014/main" id="{A5A148B8-9E73-41CB-872A-6194CC3EA3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80517" y="1258721"/>
            <a:ext cx="4378187" cy="534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9981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952FC44-09A8-427C-927A-19A403E286BD}"/>
              </a:ext>
            </a:extLst>
          </p:cNvPr>
          <p:cNvSpPr/>
          <p:nvPr/>
        </p:nvSpPr>
        <p:spPr>
          <a:xfrm>
            <a:off x="258417" y="1847377"/>
            <a:ext cx="4023360" cy="4931109"/>
          </a:xfrm>
          <a:prstGeom prst="roundRect">
            <a:avLst>
              <a:gd name="adj" fmla="val 246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marL="231775">
              <a:spcAft>
                <a:spcPts val="600"/>
              </a:spcAft>
            </a:pPr>
            <a:r>
              <a:rPr lang="en-US" b="1" dirty="0">
                <a:solidFill>
                  <a:schemeClr val="tx1"/>
                </a:solidFill>
                <a:latin typeface="Franklin Gothic Book" panose="020B0503020102020204" pitchFamily="34" charset="0"/>
              </a:rPr>
              <a:t>For non-urgent situations and scenarios, such as:</a:t>
            </a:r>
          </a:p>
          <a:p>
            <a:pPr marL="517525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Franklin Gothic Book" panose="020B0503020102020204" pitchFamily="34" charset="0"/>
              </a:rPr>
              <a:t>Requesting pharmacist-provided patient education.</a:t>
            </a:r>
          </a:p>
          <a:p>
            <a:pPr marL="517525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Franklin Gothic Book" panose="020B0503020102020204" pitchFamily="34" charset="0"/>
              </a:rPr>
              <a:t>Dialogue between nurses on a patient’s fall risk or restraint concern.</a:t>
            </a:r>
          </a:p>
          <a:p>
            <a:pPr marL="517525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Franklin Gothic Book" panose="020B0503020102020204" pitchFamily="34" charset="0"/>
              </a:rPr>
              <a:t>Coordinating a time with Physical Therapy for a patient who has multiple diagnostic tests scheduled.</a:t>
            </a:r>
          </a:p>
          <a:p>
            <a:pPr marL="517525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Franklin Gothic Book" panose="020B0503020102020204" pitchFamily="34" charset="0"/>
              </a:rPr>
              <a:t>Advising night shift clinicians about a patient’s turn schedule.</a:t>
            </a:r>
          </a:p>
          <a:p>
            <a:pPr marL="517525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Franklin Gothic Book" panose="020B0503020102020204" pitchFamily="34" charset="0"/>
              </a:rPr>
              <a:t>Discussing patient discharge plans and DME needs with case management.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EE6C1B5-5F96-4EC1-B344-E4B0B447B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Secure Chat Reminders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2D9AF3-7D4B-4E00-A4F5-0CEFDA255C9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7290552" y="6486525"/>
            <a:ext cx="1697969" cy="365125"/>
          </a:xfrm>
        </p:spPr>
        <p:txBody>
          <a:bodyPr/>
          <a:lstStyle/>
          <a:p>
            <a:pPr>
              <a:defRPr/>
            </a:pPr>
            <a:fld id="{4ADB16A8-CF88-48AA-8024-BD47E2E17BE3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9A4A0CE-E2BB-47CE-A8E5-B70B5E2A2FC2}"/>
              </a:ext>
            </a:extLst>
          </p:cNvPr>
          <p:cNvSpPr/>
          <p:nvPr/>
        </p:nvSpPr>
        <p:spPr>
          <a:xfrm>
            <a:off x="4651513" y="1847378"/>
            <a:ext cx="4114800" cy="4931108"/>
          </a:xfrm>
          <a:prstGeom prst="roundRect">
            <a:avLst>
              <a:gd name="adj" fmla="val 2460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marL="517525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Franklin Gothic Book" panose="020B0503020102020204" pitchFamily="34" charset="0"/>
              </a:rPr>
              <a:t>To bypass the normal sequence of care for contacting providers.</a:t>
            </a:r>
          </a:p>
          <a:p>
            <a:pPr marL="974725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chemeClr val="tx1"/>
                </a:solidFill>
                <a:latin typeface="Franklin Gothic Book" panose="020B0503020102020204" pitchFamily="34" charset="0"/>
              </a:rPr>
              <a:t>Contact the correct person, at the right time. Before contacting the attending OR physician, reach out to team in-house Residents or the escalation team. </a:t>
            </a:r>
          </a:p>
          <a:p>
            <a:pPr marL="517525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Franklin Gothic Book" panose="020B0503020102020204" pitchFamily="34" charset="0"/>
              </a:rPr>
              <a:t>When a rapid response for patient concerns is needed, using Secure Chat may present a patient safety risk, including when:</a:t>
            </a:r>
          </a:p>
          <a:p>
            <a:pPr marL="974725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chemeClr val="tx1"/>
                </a:solidFill>
                <a:latin typeface="Franklin Gothic Book" panose="020B0503020102020204" pitchFamily="34" charset="0"/>
              </a:rPr>
              <a:t>A patient’s condition is deteriorating.</a:t>
            </a:r>
          </a:p>
          <a:p>
            <a:pPr marL="974725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chemeClr val="tx1"/>
                </a:solidFill>
                <a:latin typeface="Franklin Gothic Book" panose="020B0503020102020204" pitchFamily="34" charset="0"/>
              </a:rPr>
              <a:t>Requesting rush or timely orders.</a:t>
            </a:r>
          </a:p>
          <a:p>
            <a:pPr marL="974725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chemeClr val="tx1"/>
                </a:solidFill>
                <a:latin typeface="Franklin Gothic Book" panose="020B0503020102020204" pitchFamily="34" charset="0"/>
              </a:rPr>
              <a:t>Providing urgent lab results.</a:t>
            </a:r>
          </a:p>
          <a:p>
            <a:pPr marL="974725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chemeClr val="tx1"/>
                </a:solidFill>
                <a:latin typeface="Franklin Gothic Book" panose="020B0503020102020204" pitchFamily="34" charset="0"/>
              </a:rPr>
              <a:t>Sharing critical vitals.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3C231E0-E56E-4C15-B4CE-8E75D0276858}"/>
              </a:ext>
            </a:extLst>
          </p:cNvPr>
          <p:cNvSpPr/>
          <p:nvPr/>
        </p:nvSpPr>
        <p:spPr>
          <a:xfrm>
            <a:off x="4651513" y="1266499"/>
            <a:ext cx="4114800" cy="489985"/>
          </a:xfrm>
          <a:prstGeom prst="roundRect">
            <a:avLst>
              <a:gd name="adj" fmla="val 246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31775"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Do not use Secure Chat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BA938A4-0F36-4257-8636-DEA91274091B}"/>
              </a:ext>
            </a:extLst>
          </p:cNvPr>
          <p:cNvSpPr/>
          <p:nvPr/>
        </p:nvSpPr>
        <p:spPr>
          <a:xfrm>
            <a:off x="258417" y="1266498"/>
            <a:ext cx="4114800" cy="489985"/>
          </a:xfrm>
          <a:prstGeom prst="roundRect">
            <a:avLst>
              <a:gd name="adj" fmla="val 2460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31775"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Use Secure Chat </a:t>
            </a:r>
          </a:p>
        </p:txBody>
      </p:sp>
    </p:spTree>
    <p:extLst>
      <p:ext uri="{BB962C8B-B14F-4D97-AF65-F5344CB8AC3E}">
        <p14:creationId xmlns:p14="http://schemas.microsoft.com/office/powerpoint/2010/main" val="4738810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heme/theme1.xml><?xml version="1.0" encoding="utf-8"?>
<a:theme xmlns:a="http://schemas.openxmlformats.org/drawingml/2006/main" name="2014_HM_IT_PPT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9026C8718FF344ACA5EC7016ED59E8" ma:contentTypeVersion="" ma:contentTypeDescription="Create a new document." ma:contentTypeScope="" ma:versionID="2fd4eb3d3a2f23718b7c32eed7b9fd4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2384c6cc0088fcedbaf6edaf557defa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5FEE139-78D0-425C-A053-B06612F92D5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1EF03B7-8EA5-4877-B455-63ADDD54EC2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4E93BF28-F1AA-4E35-8FA1-04889E880A24}">
  <ds:schemaRefs>
    <ds:schemaRef ds:uri="http://schemas.microsoft.com/office/2006/documentManagement/types"/>
    <ds:schemaRef ds:uri="http://www.w3.org/XML/1998/namespace"/>
    <ds:schemaRef ds:uri="http://purl.org/dc/dcmitype/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775</TotalTime>
  <Words>614</Words>
  <Application>Microsoft Office PowerPoint</Application>
  <PresentationFormat>On-screen Show (4:3)</PresentationFormat>
  <Paragraphs>59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Franklin Gothic Book</vt:lpstr>
      <vt:lpstr>2014_HM_IT_PPT_Template</vt:lpstr>
      <vt:lpstr>Secure Chat Usage Guidelines</vt:lpstr>
      <vt:lpstr>Secure Chat Key Messages</vt:lpstr>
      <vt:lpstr>Secure Chat Reminders</vt:lpstr>
      <vt:lpstr>Secure Chat Reminders</vt:lpstr>
      <vt:lpstr>Secure Chat Reminders</vt:lpstr>
      <vt:lpstr>Urgent Provider Communications</vt:lpstr>
      <vt:lpstr>Secure Chat Reminders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MyChart – CBORD Integration</dc:title>
  <dc:creator>Alwais, Jerrold</dc:creator>
  <cp:lastModifiedBy>Alwais, Jerrold</cp:lastModifiedBy>
  <cp:revision>22</cp:revision>
  <dcterms:created xsi:type="dcterms:W3CDTF">2020-06-29T20:56:00Z</dcterms:created>
  <dcterms:modified xsi:type="dcterms:W3CDTF">2020-07-09T14:22:47Z</dcterms:modified>
</cp:coreProperties>
</file>