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7.xml" ContentType="application/vnd.openxmlformats-officedocument.presentationml.tags+xml"/>
  <Override PartName="/ppt/notesSlides/notesSlide12.xml" ContentType="application/vnd.openxmlformats-officedocument.presentationml.notesSlide+xml"/>
  <Override PartName="/ppt/tags/tag8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9.xml" ContentType="application/vnd.openxmlformats-officedocument.presentationml.tags+xml"/>
  <Override PartName="/ppt/notesSlides/notesSlide15.xml" ContentType="application/vnd.openxmlformats-officedocument.presentationml.notesSlide+xml"/>
  <Override PartName="/ppt/tags/tag10.xml" ContentType="application/vnd.openxmlformats-officedocument.presentationml.tags+xml"/>
  <Override PartName="/ppt/notesSlides/notesSlide16.xml" ContentType="application/vnd.openxmlformats-officedocument.presentationml.notesSlide+xml"/>
  <Override PartName="/ppt/tags/tag11.xml" ContentType="application/vnd.openxmlformats-officedocument.presentationml.tags+xml"/>
  <Override PartName="/ppt/notesSlides/notesSlide17.xml" ContentType="application/vnd.openxmlformats-officedocument.presentationml.notesSlide+xml"/>
  <Override PartName="/ppt/tags/tag1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651" r:id="rId2"/>
    <p:sldId id="652" r:id="rId3"/>
    <p:sldId id="653" r:id="rId4"/>
    <p:sldId id="657" r:id="rId5"/>
    <p:sldId id="727" r:id="rId6"/>
    <p:sldId id="751" r:id="rId7"/>
    <p:sldId id="749" r:id="rId8"/>
    <p:sldId id="728" r:id="rId9"/>
    <p:sldId id="747" r:id="rId10"/>
    <p:sldId id="750" r:id="rId11"/>
    <p:sldId id="748" r:id="rId12"/>
    <p:sldId id="752" r:id="rId13"/>
    <p:sldId id="686" r:id="rId14"/>
    <p:sldId id="746" r:id="rId15"/>
    <p:sldId id="753" r:id="rId16"/>
    <p:sldId id="725" r:id="rId17"/>
    <p:sldId id="755" r:id="rId18"/>
    <p:sldId id="737" r:id="rId19"/>
    <p:sldId id="685" r:id="rId20"/>
    <p:sldId id="65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4D7F"/>
    <a:srgbClr val="124A7E"/>
    <a:srgbClr val="749ABB"/>
    <a:srgbClr val="E6E6E6"/>
    <a:srgbClr val="C105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15" autoAdjust="0"/>
    <p:restoredTop sz="85749" autoAdjust="0"/>
  </p:normalViewPr>
  <p:slideViewPr>
    <p:cSldViewPr snapToGrid="0">
      <p:cViewPr>
        <p:scale>
          <a:sx n="50" d="100"/>
          <a:sy n="50" d="100"/>
        </p:scale>
        <p:origin x="1042" y="3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7313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DC9768-7268-47F4-9521-E25958CA87AE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875CB2-F358-4D70-97A6-69F069FD22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184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7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8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9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0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2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06336-9429-447D-B1F2-EA1D34C4C93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98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710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9727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06336-9429-447D-B1F2-EA1D34C4C93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939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5386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06336-9429-447D-B1F2-EA1D34C4C93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7598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5207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6977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950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06336-9429-447D-B1F2-EA1D34C4C93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2000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429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5096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06336-9429-447D-B1F2-EA1D34C4C932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3387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4188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0995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3110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715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06336-9429-447D-B1F2-EA1D34C4C932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882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69824" indent="-16982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E8C1BB-BE5E-4701-BEC0-6C7663713703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255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5CCDE-28F4-44EA-9A67-EE6BECFB7F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0B575C-9053-495C-9C53-891F5893B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C47546-1210-44F2-B7E1-22A44BF5B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4B27-EFD2-4B4E-B70D-0449D5BB31E4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EB06F8-4DF5-41C0-97B6-5F72134B9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DCB211-24BD-4C28-B763-A1594D1EA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C7BF-225A-43C7-A8D5-E529BA476B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35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85E49-A76B-4D74-AD3A-86894A52C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B5DAC-46A1-43EE-8BB0-3A1BF218F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27EDF-98E4-45FA-98D0-740AD3D0F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4B27-EFD2-4B4E-B70D-0449D5BB31E4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79B735-0EA8-4CE0-8F27-6DC64E92A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0AEA2-41CE-4F77-8E22-F33ECC82B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C7BF-225A-43C7-A8D5-E529BA476B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8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96D07-7152-41ED-99D0-F198AE5EA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51CB38-BBB5-4705-9F97-4DD0DF66A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A16100-BFD2-4B0E-9461-1A75F6038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4B27-EFD2-4B4E-B70D-0449D5BB31E4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91D27-D007-4E3E-A96B-3C1AE00F8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3617FC-B922-4184-9E20-3BC9727F3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C7BF-225A-43C7-A8D5-E529BA476B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21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35010-7434-42D9-9B88-BEDA383D6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B4AC5-A913-44A5-9001-EDD76958FC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0CCA54-E933-4BF4-A10C-823A002CD2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C02D1E-6DEB-49DD-896D-D63EC62D0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4B27-EFD2-4B4E-B70D-0449D5BB31E4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524BFA-FB14-47D4-B22F-DAD5155A7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0EB5B6-F39D-44DA-8F76-11D200ADF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C7BF-225A-43C7-A8D5-E529BA476B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63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7E060-1319-4421-86BA-ECCDFDF48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FF62AB-E8BE-40E9-A89E-78E2AF75F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3FA00B-72C6-40B3-8640-2520CD213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50018B-608B-45AB-B42C-3473E6A259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AD9727-DB40-4D20-BBE2-516AC67A0F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ADDE35-83BE-4F67-A396-73E59C763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4B27-EFD2-4B4E-B70D-0449D5BB31E4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DC8D3E-70AD-41FE-A217-44FA81D74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89C3C2-23D2-4F61-870E-90C360243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C7BF-225A-43C7-A8D5-E529BA476B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206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3DC12-9436-410D-B149-E354EAC02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2D981A-7C29-4A7C-B980-BF254F890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4B27-EFD2-4B4E-B70D-0449D5BB31E4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3819BC-C25D-43DF-AC75-7BF14A2E7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710228-A5BC-46BC-98E2-24842574A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C7BF-225A-43C7-A8D5-E529BA476B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40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FA2EED-77B7-4D79-BAEB-8A6AD8190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4B27-EFD2-4B4E-B70D-0449D5BB31E4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3E10C9-6EA0-4AFA-942C-218242546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DFFEE5-0B6E-4B4A-AA49-0FBF996D5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C7BF-225A-43C7-A8D5-E529BA476B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65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64672-0C29-4307-9BDE-F1EEE8143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861EE-5A06-4264-A599-925AB84BF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61CC86-A3B8-4567-B69D-057AA201CA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C2B8A0-5B6F-4111-811B-3393688A5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4B27-EFD2-4B4E-B70D-0449D5BB31E4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EFD63B-C0EE-480B-B5B1-7FEE4F2D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1E5F0-857C-4CDF-9410-17814B3E0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C7BF-225A-43C7-A8D5-E529BA476B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088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637D6-4099-4893-8CE8-72B19BA4A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15D4DF-C3AE-40CC-BA19-661AD6FA45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8521BE-06CA-466D-A2CA-144721FBA7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247558-7B86-45A3-8D55-C47146B09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4B27-EFD2-4B4E-B70D-0449D5BB31E4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FEFDAE-EF98-4275-B64E-998B9661F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962227-5FD2-4236-9DCF-A39847C63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C7BF-225A-43C7-A8D5-E529BA476B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19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96C1A-563F-48B7-92D5-4F370C3CB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32174B-DD3B-47B1-B13A-8A02CEFB13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5AE95-FE0B-4430-8CD8-6E08B35C1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4B27-EFD2-4B4E-B70D-0449D5BB31E4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4834C-49E3-4260-83F6-BB5A401C5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3F324-C755-4FC7-B935-0AB3080E4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C7BF-225A-43C7-A8D5-E529BA476B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91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B284B8-DACE-4CB1-9AA4-9F6E996215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CC1CA9-12A7-4444-8B74-4ECCAEA09E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1E6407-89F8-400F-983B-91F54C88D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4B27-EFD2-4B4E-B70D-0449D5BB31E4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F9670-1009-46F0-A427-E73D58A22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6E61E-2930-40E7-96A4-C0D5EDD16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2C7BF-225A-43C7-A8D5-E529BA476B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81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12192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99967" y="5356226"/>
            <a:ext cx="3090678" cy="905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0858500" y="56356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sz="1800" dirty="0">
              <a:latin typeface="Franklin Gothic Book" panose="020B050302010202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12192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" y="2165776"/>
            <a:ext cx="1109695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4763911" y="3149588"/>
            <a:ext cx="6333775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7224187" y="3699922"/>
            <a:ext cx="3873500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F4F7B7A7-EB26-43F6-85F2-4DCAA2621D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2171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1977289"/>
            <a:ext cx="12192000" cy="287501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400" dirty="0"/>
          </a:p>
        </p:txBody>
      </p:sp>
      <p:pic>
        <p:nvPicPr>
          <p:cNvPr id="6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2649207"/>
            <a:ext cx="4876800" cy="1436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012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53FB75-F519-494C-871C-3FDC08872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4C381-F1CE-4324-9116-36A86C0846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C2C29F-5F36-457F-9CF6-CAC1800F2F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74B27-EFD2-4B4E-B70D-0449D5BB31E4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63ABF-93D0-41FE-8676-C6F1B943EA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E0C9A6-B136-4AE1-B03D-04335F4741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2C7BF-225A-43C7-A8D5-E529BA476B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1680" y="2668844"/>
            <a:ext cx="9935321" cy="1015663"/>
          </a:xfrm>
        </p:spPr>
        <p:txBody>
          <a:bodyPr anchor="ctr"/>
          <a:lstStyle/>
          <a:p>
            <a:r>
              <a:rPr lang="en-US" dirty="0"/>
              <a:t>WebEx − Using It with </a:t>
            </a:r>
            <a:r>
              <a:rPr lang="en-US"/>
              <a:t>Mobile Devices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F7B7A7-EB26-43F6-85F2-4DCAA2621D1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33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1139" y="1338258"/>
            <a:ext cx="11449722" cy="10924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sz="3000" i="1" dirty="0"/>
              <a:t>By the end of this eLearning, here’s what you’ll be able to do on your mobile device: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6019800" cy="1066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Objectives</a:t>
            </a:r>
          </a:p>
        </p:txBody>
      </p:sp>
      <p:pic>
        <p:nvPicPr>
          <p:cNvPr id="7" name="Picture 6" descr="A person using a computer sitting on top of a table&#10;&#10;Description automatically generated">
            <a:extLst>
              <a:ext uri="{FF2B5EF4-FFF2-40B4-BE49-F238E27FC236}">
                <a16:creationId xmlns:a16="http://schemas.microsoft.com/office/drawing/2014/main" id="{B1A72B20-4AAF-4C10-B691-63B39A9A10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867" y="2936630"/>
            <a:ext cx="4233994" cy="320725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919E706-DA3A-4CB5-BE5E-320B17F24229}"/>
              </a:ext>
            </a:extLst>
          </p:cNvPr>
          <p:cNvSpPr txBox="1"/>
          <p:nvPr/>
        </p:nvSpPr>
        <p:spPr>
          <a:xfrm>
            <a:off x="211613" y="2657545"/>
            <a:ext cx="7253550" cy="35394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Set up WebEx.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Schedule a WebEx meeting.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Join a WebEx meeting.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Share your content.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Find additional resources.</a:t>
            </a:r>
          </a:p>
        </p:txBody>
      </p:sp>
    </p:spTree>
    <p:extLst>
      <p:ext uri="{BB962C8B-B14F-4D97-AF65-F5344CB8AC3E}">
        <p14:creationId xmlns:p14="http://schemas.microsoft.com/office/powerpoint/2010/main" val="284424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4064" y="2302534"/>
            <a:ext cx="11443872" cy="33168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Allows you to schedule or attend online meetings.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Available on all your devices (for smartphones, download the WebEx app).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Share your screen with others, so they can see a presentation or other documents.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6019800" cy="1066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About WebEx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2BE655-FCD8-4EA0-9B14-2AA53B95BCF7}"/>
              </a:ext>
            </a:extLst>
          </p:cNvPr>
          <p:cNvSpPr txBox="1"/>
          <p:nvPr/>
        </p:nvSpPr>
        <p:spPr>
          <a:xfrm>
            <a:off x="427331" y="1404364"/>
            <a:ext cx="5165138" cy="6368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sz="3600" i="1" dirty="0"/>
              <a:t>What’s WebEx?</a:t>
            </a:r>
          </a:p>
        </p:txBody>
      </p:sp>
    </p:spTree>
    <p:extLst>
      <p:ext uri="{BB962C8B-B14F-4D97-AF65-F5344CB8AC3E}">
        <p14:creationId xmlns:p14="http://schemas.microsoft.com/office/powerpoint/2010/main" val="55331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0832" y="2702095"/>
            <a:ext cx="9845798" cy="1015663"/>
          </a:xfrm>
        </p:spPr>
        <p:txBody>
          <a:bodyPr anchor="ctr"/>
          <a:lstStyle/>
          <a:p>
            <a:r>
              <a:rPr lang="en-US" dirty="0"/>
              <a:t>Set Up WebEx for Your Mobile Device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F7B7A7-EB26-43F6-85F2-4DCAA2621D1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68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1138" y="2808880"/>
            <a:ext cx="11266680" cy="16999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514350" indent="-514350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6200"/>
            <a:ext cx="8428889" cy="1066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Set Up WebEx for Your Mobile Device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088556-B182-45FB-A65C-5717E079B2AA}"/>
              </a:ext>
            </a:extLst>
          </p:cNvPr>
          <p:cNvSpPr txBox="1"/>
          <p:nvPr/>
        </p:nvSpPr>
        <p:spPr>
          <a:xfrm>
            <a:off x="463197" y="1655409"/>
            <a:ext cx="6748119" cy="30853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3600" dirty="0"/>
              <a:t>Install WebEx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Go to your device’s app store.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Download the </a:t>
            </a:r>
            <a:r>
              <a:rPr lang="en-US" sz="2800" b="1" dirty="0"/>
              <a:t>Cisco WebEx Meetings </a:t>
            </a:r>
            <a:r>
              <a:rPr lang="en-US" sz="2800" dirty="0"/>
              <a:t>app and install.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B73C67C-6957-4B75-A68F-FE90274A446E}"/>
              </a:ext>
            </a:extLst>
          </p:cNvPr>
          <p:cNvSpPr/>
          <p:nvPr/>
        </p:nvSpPr>
        <p:spPr>
          <a:xfrm>
            <a:off x="7453728" y="4740769"/>
            <a:ext cx="1124788" cy="49153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65A4CA6-8FD9-484A-ADF3-C357A3B73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3728" y="1287700"/>
            <a:ext cx="2942857" cy="54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09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632" y="2702095"/>
            <a:ext cx="10331998" cy="1015663"/>
          </a:xfrm>
        </p:spPr>
        <p:txBody>
          <a:bodyPr anchor="ctr"/>
          <a:lstStyle/>
          <a:p>
            <a:r>
              <a:rPr lang="en-US" dirty="0"/>
              <a:t>Join a WebEx from Your Mobile Device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F7B7A7-EB26-43F6-85F2-4DCAA2621D1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65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6200"/>
            <a:ext cx="9453490" cy="106680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Join a WebEx Meeting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088556-B182-45FB-A65C-5717E079B2AA}"/>
              </a:ext>
            </a:extLst>
          </p:cNvPr>
          <p:cNvSpPr txBox="1"/>
          <p:nvPr/>
        </p:nvSpPr>
        <p:spPr>
          <a:xfrm>
            <a:off x="232377" y="1343360"/>
            <a:ext cx="5841992" cy="37511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3600" dirty="0"/>
              <a:t>Join a meeting without logging in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3600" dirty="0"/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Tap </a:t>
            </a:r>
            <a:r>
              <a:rPr lang="en-US" sz="2800" b="1" dirty="0"/>
              <a:t>Join Meeting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Use the information you received in Outlook.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4671998-2544-4216-B523-F0369B95270C}"/>
              </a:ext>
            </a:extLst>
          </p:cNvPr>
          <p:cNvGrpSpPr/>
          <p:nvPr/>
        </p:nvGrpSpPr>
        <p:grpSpPr>
          <a:xfrm>
            <a:off x="6117632" y="1219199"/>
            <a:ext cx="2942857" cy="5476190"/>
            <a:chOff x="7453728" y="1287700"/>
            <a:chExt cx="2942857" cy="547619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65A4CA6-8FD9-484A-ADF3-C357A3B73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53728" y="1287700"/>
              <a:ext cx="2942857" cy="5476190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B73C67C-6957-4B75-A68F-FE90274A446E}"/>
                </a:ext>
              </a:extLst>
            </p:cNvPr>
            <p:cNvSpPr/>
            <p:nvPr/>
          </p:nvSpPr>
          <p:spPr>
            <a:xfrm>
              <a:off x="7836464" y="4788897"/>
              <a:ext cx="1124788" cy="491537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050" name="Picture 2" descr="C:\Users\tmhaxe26\AppData\Local\Temp\SNAGHTML4ef6ff1.PNG">
            <a:extLst>
              <a:ext uri="{FF2B5EF4-FFF2-40B4-BE49-F238E27FC236}">
                <a16:creationId xmlns:a16="http://schemas.microsoft.com/office/drawing/2014/main" id="{549AF97E-FF72-4CB3-8B5E-130ED8282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6454" y="2944779"/>
            <a:ext cx="3247619" cy="293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666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6200"/>
            <a:ext cx="8966580" cy="1066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Log in WebEx for Houston Methodist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BA03F88-AC4A-4CA3-A53B-07F78CF51205}"/>
              </a:ext>
            </a:extLst>
          </p:cNvPr>
          <p:cNvSpPr txBox="1"/>
          <p:nvPr/>
        </p:nvSpPr>
        <p:spPr>
          <a:xfrm>
            <a:off x="389502" y="1632496"/>
            <a:ext cx="6741081" cy="29503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3600" dirty="0"/>
              <a:t>Log in for more functionality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Tap </a:t>
            </a:r>
            <a:r>
              <a:rPr lang="en-US" b="1" dirty="0"/>
              <a:t>Sign In</a:t>
            </a:r>
            <a:r>
              <a:rPr lang="en-US" dirty="0"/>
              <a:t>.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2EC93A5-1F59-4B61-A40D-0EB11F2C4FFB}"/>
              </a:ext>
            </a:extLst>
          </p:cNvPr>
          <p:cNvGrpSpPr/>
          <p:nvPr/>
        </p:nvGrpSpPr>
        <p:grpSpPr>
          <a:xfrm>
            <a:off x="7452360" y="1289304"/>
            <a:ext cx="2933005" cy="5465306"/>
            <a:chOff x="6373811" y="1316494"/>
            <a:chExt cx="4049710" cy="7546152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1948B041-1BD9-4D3E-A534-C45F4ACC67A2}"/>
                </a:ext>
              </a:extLst>
            </p:cNvPr>
            <p:cNvSpPr/>
            <p:nvPr/>
          </p:nvSpPr>
          <p:spPr>
            <a:xfrm>
              <a:off x="6373811" y="1316494"/>
              <a:ext cx="4049710" cy="7546152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0" name="Picture 39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D9394BD7-BCAE-4CFB-AA13-6C9742CB0A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8099" y="1790353"/>
              <a:ext cx="3161133" cy="6673504"/>
            </a:xfrm>
            <a:prstGeom prst="rect">
              <a:avLst/>
            </a:prstGeom>
          </p:spPr>
        </p:pic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253C57C3-F4C1-47BE-990B-D1BB87DC69BD}"/>
              </a:ext>
            </a:extLst>
          </p:cNvPr>
          <p:cNvSpPr/>
          <p:nvPr/>
        </p:nvSpPr>
        <p:spPr>
          <a:xfrm>
            <a:off x="8874155" y="4800925"/>
            <a:ext cx="1124788" cy="49153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37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6200"/>
            <a:ext cx="8966580" cy="1066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How to Log in WebEx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BA03F88-AC4A-4CA3-A53B-07F78CF51205}"/>
              </a:ext>
            </a:extLst>
          </p:cNvPr>
          <p:cNvSpPr txBox="1"/>
          <p:nvPr/>
        </p:nvSpPr>
        <p:spPr>
          <a:xfrm>
            <a:off x="160462" y="1283145"/>
            <a:ext cx="6541127" cy="24417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514350" indent="-514350"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en-US" sz="2600" dirty="0"/>
              <a:t>Enter your Houston Methodist email address.</a:t>
            </a:r>
          </a:p>
          <a:p>
            <a:pPr marL="514350" indent="-514350"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en-US" sz="2600" dirty="0"/>
              <a:t>Tap </a:t>
            </a:r>
            <a:r>
              <a:rPr lang="en-US" sz="2600" b="1" dirty="0"/>
              <a:t>Next</a:t>
            </a:r>
            <a:r>
              <a:rPr lang="en-US" sz="2600" dirty="0"/>
              <a:t>.</a:t>
            </a:r>
          </a:p>
          <a:p>
            <a:pPr marL="514350" indent="-514350"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en-US" sz="2600" dirty="0"/>
              <a:t>Tap </a:t>
            </a:r>
            <a:r>
              <a:rPr lang="en-US" sz="2600" b="1" dirty="0"/>
              <a:t>houstonmethodist.webex.com</a:t>
            </a:r>
            <a:r>
              <a:rPr lang="en-US" sz="2600" dirty="0"/>
              <a:t>.</a:t>
            </a:r>
          </a:p>
          <a:p>
            <a:pPr marL="514350" indent="-514350"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en-US" sz="2600" dirty="0"/>
              <a:t>Tap </a:t>
            </a:r>
            <a:r>
              <a:rPr lang="en-US" sz="2600" b="1" dirty="0"/>
              <a:t>Sign In</a:t>
            </a:r>
            <a:r>
              <a:rPr lang="en-US" sz="2600" dirty="0"/>
              <a:t>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B07816A-3AC2-4219-9FE5-303AFF32484B}"/>
              </a:ext>
            </a:extLst>
          </p:cNvPr>
          <p:cNvGrpSpPr/>
          <p:nvPr/>
        </p:nvGrpSpPr>
        <p:grpSpPr>
          <a:xfrm>
            <a:off x="6096000" y="1201755"/>
            <a:ext cx="5647244" cy="5550043"/>
            <a:chOff x="5883619" y="1130808"/>
            <a:chExt cx="5840991" cy="5740455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EF1CBE9-F4C6-4794-AF38-C4134BB821BE}"/>
                </a:ext>
              </a:extLst>
            </p:cNvPr>
            <p:cNvGrpSpPr/>
            <p:nvPr/>
          </p:nvGrpSpPr>
          <p:grpSpPr>
            <a:xfrm>
              <a:off x="5883619" y="1130808"/>
              <a:ext cx="1858543" cy="1001682"/>
              <a:chOff x="339388" y="1305610"/>
              <a:chExt cx="2425573" cy="1307289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6C5CB3F8-95F7-402A-B656-7789CCA91C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9388" y="1305610"/>
                <a:ext cx="2425573" cy="1307289"/>
              </a:xfrm>
              <a:prstGeom prst="rect">
                <a:avLst/>
              </a:prstGeom>
            </p:spPr>
          </p:pic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3341A15A-94AF-4F77-8529-ED270F1A7AFC}"/>
                  </a:ext>
                </a:extLst>
              </p:cNvPr>
              <p:cNvCxnSpPr/>
              <p:nvPr/>
            </p:nvCxnSpPr>
            <p:spPr>
              <a:xfrm>
                <a:off x="339388" y="2612899"/>
                <a:ext cx="2425573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4A6960E-5988-40FA-9931-0E9B8E71277F}"/>
                </a:ext>
              </a:extLst>
            </p:cNvPr>
            <p:cNvGrpSpPr/>
            <p:nvPr/>
          </p:nvGrpSpPr>
          <p:grpSpPr>
            <a:xfrm>
              <a:off x="7178716" y="1834029"/>
              <a:ext cx="1858543" cy="1568900"/>
              <a:chOff x="1918243" y="2381144"/>
              <a:chExt cx="2425573" cy="2047561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4BFEB068-626F-45AE-BDCE-980B0DE04F60}"/>
                  </a:ext>
                </a:extLst>
              </p:cNvPr>
              <p:cNvCxnSpPr/>
              <p:nvPr/>
            </p:nvCxnSpPr>
            <p:spPr>
              <a:xfrm>
                <a:off x="1918243" y="4428705"/>
                <a:ext cx="2425573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5E16F121-52A3-47C5-AC9D-0F4FE49CB9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18243" y="2381144"/>
                <a:ext cx="2425573" cy="2047561"/>
              </a:xfrm>
              <a:prstGeom prst="rect">
                <a:avLst/>
              </a:prstGeom>
            </p:spPr>
          </p:pic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CBA381F-038A-4EDE-9FCA-83CB98327C09}"/>
                </a:ext>
              </a:extLst>
            </p:cNvPr>
            <p:cNvGrpSpPr/>
            <p:nvPr/>
          </p:nvGrpSpPr>
          <p:grpSpPr>
            <a:xfrm>
              <a:off x="8518041" y="2700174"/>
              <a:ext cx="1858543" cy="1405976"/>
              <a:chOff x="3670427" y="3375457"/>
              <a:chExt cx="2425573" cy="1834931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A6510319-BDC8-4EEC-9CDC-2E4A058F8D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70427" y="3375457"/>
                <a:ext cx="2425573" cy="1834931"/>
              </a:xfrm>
              <a:prstGeom prst="rect">
                <a:avLst/>
              </a:prstGeom>
            </p:spPr>
          </p:pic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17A1AE88-E48E-4E21-98B6-CBA82D813494}"/>
                  </a:ext>
                </a:extLst>
              </p:cNvPr>
              <p:cNvCxnSpPr/>
              <p:nvPr/>
            </p:nvCxnSpPr>
            <p:spPr>
              <a:xfrm>
                <a:off x="3670427" y="5210388"/>
                <a:ext cx="2425573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9637764B-6DED-4041-A019-30A472FFF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874768" y="3429000"/>
              <a:ext cx="1849842" cy="3442263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946698A-0531-46BB-BCCC-DBF117E8463E}"/>
              </a:ext>
            </a:extLst>
          </p:cNvPr>
          <p:cNvSpPr/>
          <p:nvPr/>
        </p:nvSpPr>
        <p:spPr>
          <a:xfrm>
            <a:off x="160462" y="4029844"/>
            <a:ext cx="942870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spcAft>
                <a:spcPts val="600"/>
              </a:spcAft>
              <a:buFont typeface="+mj-lt"/>
              <a:buAutoNum type="arabicPeriod" startAt="5"/>
            </a:pPr>
            <a:r>
              <a:rPr lang="en-US" sz="2600" dirty="0">
                <a:latin typeface="Franklin Gothic Book" panose="020B0503020102020204" pitchFamily="34" charset="0"/>
              </a:rPr>
              <a:t>On the HM authentication screen, enter your HM email address.</a:t>
            </a:r>
          </a:p>
          <a:p>
            <a:pPr marL="514350" lvl="0" indent="-514350">
              <a:spcAft>
                <a:spcPts val="600"/>
              </a:spcAft>
              <a:buFont typeface="+mj-lt"/>
              <a:buAutoNum type="arabicPeriod" startAt="5"/>
            </a:pPr>
            <a:r>
              <a:rPr lang="en-US" sz="2600" dirty="0">
                <a:latin typeface="Franklin Gothic Book" panose="020B0503020102020204" pitchFamily="34" charset="0"/>
              </a:rPr>
              <a:t>Enter your HM password.</a:t>
            </a:r>
          </a:p>
          <a:p>
            <a:pPr marL="514350" lvl="0" indent="-514350">
              <a:spcAft>
                <a:spcPts val="600"/>
              </a:spcAft>
              <a:buFont typeface="+mj-lt"/>
              <a:buAutoNum type="arabicPeriod" startAt="5"/>
            </a:pPr>
            <a:r>
              <a:rPr lang="en-US" sz="2600" dirty="0">
                <a:latin typeface="Franklin Gothic Book" panose="020B0503020102020204" pitchFamily="34" charset="0"/>
              </a:rPr>
              <a:t>Tap </a:t>
            </a:r>
            <a:r>
              <a:rPr lang="en-US" sz="2600" b="1" dirty="0">
                <a:latin typeface="Franklin Gothic Book" panose="020B0503020102020204" pitchFamily="34" charset="0"/>
              </a:rPr>
              <a:t>Sign In</a:t>
            </a:r>
            <a:r>
              <a:rPr lang="en-US" sz="2600" dirty="0">
                <a:latin typeface="Franklin Gothic Book" panose="020B05030201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56923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2210" y="2290619"/>
            <a:ext cx="8674419" cy="1856508"/>
          </a:xfrm>
        </p:spPr>
        <p:txBody>
          <a:bodyPr anchor="ctr"/>
          <a:lstStyle/>
          <a:p>
            <a:r>
              <a:rPr lang="en-US" dirty="0"/>
              <a:t>Start a WebEx Meeting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F7B7A7-EB26-43F6-85F2-4DCAA2621D1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99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6200"/>
            <a:ext cx="8966580" cy="1066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Start a WebEx Meeting – Personal Room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B5F835-ADCC-47E0-BE52-5F981F500BBD}"/>
              </a:ext>
            </a:extLst>
          </p:cNvPr>
          <p:cNvSpPr txBox="1"/>
          <p:nvPr/>
        </p:nvSpPr>
        <p:spPr>
          <a:xfrm>
            <a:off x="302416" y="1374894"/>
            <a:ext cx="7840098" cy="42099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3600" dirty="0"/>
              <a:t>Start a meeting using what’s called your </a:t>
            </a:r>
            <a:r>
              <a:rPr lang="en-US" sz="3600" b="1" dirty="0"/>
              <a:t>Personal Room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3600" b="1" dirty="0"/>
          </a:p>
          <a:p>
            <a:pPr marL="571500" indent="-5715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Tap </a:t>
            </a:r>
            <a:r>
              <a:rPr lang="en-US" sz="2800" b="1" dirty="0"/>
              <a:t>Start Meeting</a:t>
            </a:r>
            <a:r>
              <a:rPr lang="en-US" sz="2800" dirty="0"/>
              <a:t>. </a:t>
            </a:r>
          </a:p>
          <a:p>
            <a:pPr marL="571500" indent="-5715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Your </a:t>
            </a:r>
            <a:r>
              <a:rPr lang="en-US" sz="2800" b="1" dirty="0"/>
              <a:t>Personal Room </a:t>
            </a:r>
            <a:r>
              <a:rPr lang="en-US" sz="2800" dirty="0"/>
              <a:t>is your WebEx “conference room” where you can have ad hoc meetings. It even includes a unique hyperlink.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AA3C1D-D04B-44C6-8C09-5B7EFBE4B2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0048" y="1289304"/>
            <a:ext cx="2933333" cy="54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916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6200"/>
            <a:ext cx="8966580" cy="1066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Connect to a WebEx Meeting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B5F835-ADCC-47E0-BE52-5F981F500BBD}"/>
              </a:ext>
            </a:extLst>
          </p:cNvPr>
          <p:cNvSpPr txBox="1"/>
          <p:nvPr/>
        </p:nvSpPr>
        <p:spPr>
          <a:xfrm>
            <a:off x="302417" y="1374893"/>
            <a:ext cx="7045440" cy="3919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3600" dirty="0"/>
              <a:t>Easiest audio method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3600" dirty="0"/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Tap “Call me.”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Tap </a:t>
            </a:r>
            <a:r>
              <a:rPr lang="en-US" sz="2800" b="1" dirty="0"/>
              <a:t>Start</a:t>
            </a:r>
            <a:r>
              <a:rPr lang="en-US" sz="2800" dirty="0"/>
              <a:t>.</a:t>
            </a:r>
          </a:p>
          <a:p>
            <a:pPr marL="514350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endParaRPr lang="en-US" dirty="0"/>
          </a:p>
        </p:txBody>
      </p:sp>
      <p:pic>
        <p:nvPicPr>
          <p:cNvPr id="2052" name="Picture 4" descr="C:\Users\tmhaxe26\AppData\Local\Temp\SNAGHTML89d4f43.PNG">
            <a:extLst>
              <a:ext uri="{FF2B5EF4-FFF2-40B4-BE49-F238E27FC236}">
                <a16:creationId xmlns:a16="http://schemas.microsoft.com/office/drawing/2014/main" id="{66184AB6-36A6-49A5-BFD1-73201B52A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62721"/>
            <a:ext cx="4400550" cy="547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857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68086" y="2029362"/>
            <a:ext cx="12564715" cy="1856508"/>
          </a:xfrm>
        </p:spPr>
        <p:txBody>
          <a:bodyPr anchor="ctr"/>
          <a:lstStyle/>
          <a:p>
            <a:br>
              <a:rPr lang="en-US" dirty="0"/>
            </a:br>
            <a:r>
              <a:rPr lang="en-US" dirty="0"/>
              <a:t>WebEx Meeting Functionality and Options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F7B7A7-EB26-43F6-85F2-4DCAA2621D1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9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1138" y="2808880"/>
            <a:ext cx="11266680" cy="16999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514350" indent="-514350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" y="76200"/>
            <a:ext cx="9209315" cy="106680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WebEx Functionality – Personal Room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088556-B182-45FB-A65C-5717E079B2AA}"/>
              </a:ext>
            </a:extLst>
          </p:cNvPr>
          <p:cNvSpPr txBox="1"/>
          <p:nvPr/>
        </p:nvSpPr>
        <p:spPr>
          <a:xfrm>
            <a:off x="310435" y="1364723"/>
            <a:ext cx="7048307" cy="52537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sz="3600" dirty="0"/>
              <a:t>From your </a:t>
            </a:r>
            <a:r>
              <a:rPr lang="en-US" sz="3600" b="1" dirty="0"/>
              <a:t>Personal Room</a:t>
            </a:r>
            <a:endParaRPr lang="en-US" sz="3600" dirty="0"/>
          </a:p>
          <a:p>
            <a:pPr marL="457200" indent="-4572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See who’s attending meeting, invite others, chat with participants.</a:t>
            </a:r>
          </a:p>
          <a:p>
            <a:pPr marL="457200" indent="-4572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Mute or unmute yourself and others.</a:t>
            </a:r>
          </a:p>
          <a:p>
            <a:pPr marL="457200" indent="-4572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Turn camera on or off.</a:t>
            </a:r>
          </a:p>
          <a:p>
            <a:pPr marL="457200" indent="-4572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See more options.</a:t>
            </a:r>
          </a:p>
          <a:p>
            <a:pPr marL="457200" indent="-4572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Leave the meeting.</a:t>
            </a:r>
          </a:p>
          <a:p>
            <a:pPr marL="457200" indent="-4572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3080" name="Picture 8" descr="C:\Users\tmhaxe26\AppData\Local\Temp\SNAGHTML8bd1b76.PNG">
            <a:extLst>
              <a:ext uri="{FF2B5EF4-FFF2-40B4-BE49-F238E27FC236}">
                <a16:creationId xmlns:a16="http://schemas.microsoft.com/office/drawing/2014/main" id="{B906EEB8-1BB3-44AB-9F2A-9664BA6F6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791" y="1263981"/>
            <a:ext cx="5429250" cy="547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67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1138" y="2808880"/>
            <a:ext cx="11266680" cy="16999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514350" indent="-514350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6200"/>
            <a:ext cx="7698156" cy="1066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WebEx Options – Personal Room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088556-B182-45FB-A65C-5717E079B2AA}"/>
              </a:ext>
            </a:extLst>
          </p:cNvPr>
          <p:cNvSpPr txBox="1"/>
          <p:nvPr/>
        </p:nvSpPr>
        <p:spPr>
          <a:xfrm>
            <a:off x="310436" y="1364723"/>
            <a:ext cx="6758578" cy="41335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sz="3600" dirty="0"/>
              <a:t>Tap     to select options like these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endParaRPr lang="en-US" sz="3600" dirty="0"/>
          </a:p>
          <a:p>
            <a:pPr marL="457200" indent="-4572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Turn your speaker on or off. </a:t>
            </a:r>
          </a:p>
          <a:p>
            <a:pPr marL="457200" indent="-4572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Record the meeting, if you’re the host.</a:t>
            </a:r>
          </a:p>
          <a:p>
            <a:pPr marL="457200" indent="-4572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Share your content.</a:t>
            </a:r>
          </a:p>
          <a:p>
            <a:pPr marL="457200" indent="-4572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AFB9C0-669A-4413-A5A6-3431D013D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2360" y="1289304"/>
            <a:ext cx="2942857" cy="5476190"/>
          </a:xfrm>
          <a:prstGeom prst="rect">
            <a:avLst/>
          </a:prstGeom>
        </p:spPr>
      </p:pic>
      <p:pic>
        <p:nvPicPr>
          <p:cNvPr id="4098" name="Picture 2" descr="C:\Users\tmhaxe26\AppData\Local\Temp\SNAGHTML8af3be3.PNG">
            <a:extLst>
              <a:ext uri="{FF2B5EF4-FFF2-40B4-BE49-F238E27FC236}">
                <a16:creationId xmlns:a16="http://schemas.microsoft.com/office/drawing/2014/main" id="{F16263E7-A4DC-41E0-BA75-345D89205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484" y="1539149"/>
            <a:ext cx="361950" cy="37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81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6200"/>
            <a:ext cx="6619875" cy="1066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Additional Icons and Meanings</a:t>
            </a:r>
          </a:p>
        </p:txBody>
      </p:sp>
      <p:pic>
        <p:nvPicPr>
          <p:cNvPr id="6146" name="Picture 2" descr="C:\Users\tmhaxe26\AppData\Local\Temp\SNAGHTML8cba8dd.PNG">
            <a:extLst>
              <a:ext uri="{FF2B5EF4-FFF2-40B4-BE49-F238E27FC236}">
                <a16:creationId xmlns:a16="http://schemas.microsoft.com/office/drawing/2014/main" id="{D8CD65E2-44C0-4AEB-A94F-25CF421EF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012" y="1267863"/>
            <a:ext cx="7614907" cy="5513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D55C1028-E304-4DDE-917A-858E2CBEB706}"/>
              </a:ext>
            </a:extLst>
          </p:cNvPr>
          <p:cNvSpPr txBox="1"/>
          <p:nvPr/>
        </p:nvSpPr>
        <p:spPr>
          <a:xfrm>
            <a:off x="52543" y="1157895"/>
            <a:ext cx="6445206" cy="26825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sz="3600" dirty="0"/>
              <a:t>Find more WebEx information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Tap the ellipses (bottom of screen) when viewing specific information. 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Swipe left or right to see different screens.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F0C717-E167-4780-95EE-26A364EE563C}"/>
              </a:ext>
            </a:extLst>
          </p:cNvPr>
          <p:cNvSpPr txBox="1"/>
          <p:nvPr/>
        </p:nvSpPr>
        <p:spPr>
          <a:xfrm>
            <a:off x="49874" y="4239491"/>
            <a:ext cx="7128114" cy="6317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457200" indent="-4572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Example: </a:t>
            </a:r>
            <a:r>
              <a:rPr lang="en-US" sz="2400" b="1" dirty="0"/>
              <a:t>My Meetings </a:t>
            </a:r>
            <a:r>
              <a:rPr lang="en-US" sz="2400" dirty="0"/>
              <a:t>screen. From here you can: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5A30B8-C8E0-4AF3-8AC5-D5102695B4E8}"/>
              </a:ext>
            </a:extLst>
          </p:cNvPr>
          <p:cNvSpPr txBox="1"/>
          <p:nvPr/>
        </p:nvSpPr>
        <p:spPr>
          <a:xfrm>
            <a:off x="0" y="4721733"/>
            <a:ext cx="4771505" cy="26825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200150" lvl="1" indent="-457200">
              <a:spcBef>
                <a:spcPts val="0"/>
              </a:spcBef>
              <a:spcAft>
                <a:spcPts val="600"/>
              </a:spcAft>
              <a:buFont typeface="Franklin Gothic Book" panose="020B0503020102020204" pitchFamily="34" charset="0"/>
              <a:buChar char="−"/>
            </a:pPr>
            <a:r>
              <a:rPr lang="en-US" sz="2400" dirty="0"/>
              <a:t>View meetings, today’s and upcoming.</a:t>
            </a:r>
          </a:p>
          <a:p>
            <a:pPr marL="1200150" lvl="1" indent="-457200">
              <a:spcBef>
                <a:spcPts val="0"/>
              </a:spcBef>
              <a:spcAft>
                <a:spcPts val="600"/>
              </a:spcAft>
              <a:buFont typeface="Franklin Gothic Book" panose="020B0503020102020204" pitchFamily="34" charset="0"/>
              <a:buChar char="−"/>
            </a:pPr>
            <a:r>
              <a:rPr lang="en-US" sz="2400" dirty="0"/>
              <a:t>Schedule or join a</a:t>
            </a:r>
            <a:br>
              <a:rPr lang="en-US" sz="2400" dirty="0"/>
            </a:br>
            <a:r>
              <a:rPr lang="en-US" sz="2400" dirty="0"/>
              <a:t>meeting.</a:t>
            </a:r>
          </a:p>
        </p:txBody>
      </p:sp>
    </p:spTree>
    <p:extLst>
      <p:ext uri="{BB962C8B-B14F-4D97-AF65-F5344CB8AC3E}">
        <p14:creationId xmlns:p14="http://schemas.microsoft.com/office/powerpoint/2010/main" val="56479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6200"/>
            <a:ext cx="6619875" cy="1066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Additional Icons and Meanings</a:t>
            </a:r>
          </a:p>
        </p:txBody>
      </p:sp>
      <p:pic>
        <p:nvPicPr>
          <p:cNvPr id="7170" name="Picture 2" descr="C:\Users\tmhaxe26\AppData\Local\Temp\SNAGHTML8ce6dca.PNG">
            <a:extLst>
              <a:ext uri="{FF2B5EF4-FFF2-40B4-BE49-F238E27FC236}">
                <a16:creationId xmlns:a16="http://schemas.microsoft.com/office/drawing/2014/main" id="{A91336E8-8EF2-4BA0-A425-DA93FAAFA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70" y="1291276"/>
            <a:ext cx="4257675" cy="547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tmhaxe26\AppData\Local\Temp\SNAGHTML8d440b1.PNG">
            <a:extLst>
              <a:ext uri="{FF2B5EF4-FFF2-40B4-BE49-F238E27FC236}">
                <a16:creationId xmlns:a16="http://schemas.microsoft.com/office/drawing/2014/main" id="{F1DC667F-07E3-4617-AFF5-F0E879E03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649" y="1291275"/>
            <a:ext cx="5238750" cy="547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6160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9950" y="2702095"/>
            <a:ext cx="8686679" cy="1015663"/>
          </a:xfrm>
        </p:spPr>
        <p:txBody>
          <a:bodyPr anchor="ctr"/>
          <a:lstStyle/>
          <a:p>
            <a:r>
              <a:rPr lang="en-US" dirty="0"/>
              <a:t>Additional WebEx Resources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F7B7A7-EB26-43F6-85F2-4DCAA2621D1F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0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1138" y="1338257"/>
            <a:ext cx="11635805" cy="54435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3200"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Franklin Gothic Book" panose="020B05030201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For more WebEx information, visit it.houstonmethodist.org/remote, then click WebEx.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This website also includes other tools and tips for working remotely.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470573-852A-4068-A6AC-1C050BD6C712}"/>
              </a:ext>
            </a:extLst>
          </p:cNvPr>
          <p:cNvSpPr/>
          <p:nvPr/>
        </p:nvSpPr>
        <p:spPr>
          <a:xfrm>
            <a:off x="9090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6AF7A8-19E7-48B6-8A57-A20613FB27E7}"/>
              </a:ext>
            </a:extLst>
          </p:cNvPr>
          <p:cNvSpPr/>
          <p:nvPr/>
        </p:nvSpPr>
        <p:spPr>
          <a:xfrm>
            <a:off x="0" y="1"/>
            <a:ext cx="9090024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BF78313-5F9B-431F-9BAC-DB9E2B99E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61" y="304800"/>
            <a:ext cx="1779702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3E05E86-EE48-42BF-935B-C107455A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6200"/>
            <a:ext cx="7134131" cy="1066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WebEx Resources</a:t>
            </a:r>
          </a:p>
        </p:txBody>
      </p:sp>
      <p:pic>
        <p:nvPicPr>
          <p:cNvPr id="8194" name="Picture 2" descr="C:\Users\tmhaxe26\AppData\Local\Temp\SNAGHTML65a4c0.PNG">
            <a:extLst>
              <a:ext uri="{FF2B5EF4-FFF2-40B4-BE49-F238E27FC236}">
                <a16:creationId xmlns:a16="http://schemas.microsoft.com/office/drawing/2014/main" id="{73A59C3A-E937-4EF6-8412-B1DCBE23CD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172" y="2600325"/>
            <a:ext cx="7219950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6020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051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2781</TotalTime>
  <Words>469</Words>
  <Application>Microsoft Office PowerPoint</Application>
  <PresentationFormat>Widescreen</PresentationFormat>
  <Paragraphs>99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Franklin Gothic Book</vt:lpstr>
      <vt:lpstr>Geneva</vt:lpstr>
      <vt:lpstr>Office Theme</vt:lpstr>
      <vt:lpstr>WebEx − Using It with Mobile Devices</vt:lpstr>
      <vt:lpstr>Objectives</vt:lpstr>
      <vt:lpstr>About WebEx</vt:lpstr>
      <vt:lpstr>Set Up WebEx for Your Mobile Device</vt:lpstr>
      <vt:lpstr>Set Up WebEx for Your Mobile Device</vt:lpstr>
      <vt:lpstr>Join a WebEx from Your Mobile Device</vt:lpstr>
      <vt:lpstr>Join a WebEx Meeting</vt:lpstr>
      <vt:lpstr>Log in WebEx for Houston Methodist</vt:lpstr>
      <vt:lpstr>How to Log in WebEx</vt:lpstr>
      <vt:lpstr>Start a WebEx Meeting</vt:lpstr>
      <vt:lpstr>Start a WebEx Meeting – Personal Room</vt:lpstr>
      <vt:lpstr>Connect to a WebEx Meeting</vt:lpstr>
      <vt:lpstr> WebEx Meeting Functionality and Options  </vt:lpstr>
      <vt:lpstr>WebEx Functionality – Personal Room</vt:lpstr>
      <vt:lpstr>WebEx Options – Personal Room</vt:lpstr>
      <vt:lpstr>Additional Icons and Meanings</vt:lpstr>
      <vt:lpstr>Additional Icons and Meanings</vt:lpstr>
      <vt:lpstr>Additional WebEx Resources</vt:lpstr>
      <vt:lpstr>WebEx Resources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Ernst, Angelique</dc:creator>
  <cp:lastModifiedBy>Ruffin, Alison</cp:lastModifiedBy>
  <cp:revision>151</cp:revision>
  <dcterms:created xsi:type="dcterms:W3CDTF">2020-01-27T21:18:03Z</dcterms:created>
  <dcterms:modified xsi:type="dcterms:W3CDTF">2020-04-01T13:54:33Z</dcterms:modified>
</cp:coreProperties>
</file>